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458" r:id="rId2"/>
    <p:sldId id="289" r:id="rId3"/>
    <p:sldId id="475" r:id="rId4"/>
    <p:sldId id="489" r:id="rId5"/>
    <p:sldId id="459" r:id="rId6"/>
    <p:sldId id="327" r:id="rId7"/>
    <p:sldId id="329" r:id="rId8"/>
    <p:sldId id="1032" r:id="rId9"/>
    <p:sldId id="49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Ольга Крюкова" initials="ОК" lastIdx="2" clrIdx="0">
    <p:extLst>
      <p:ext uri="{19B8F6BF-5375-455C-9EA6-DF929625EA0E}">
        <p15:presenceInfo xmlns:p15="http://schemas.microsoft.com/office/powerpoint/2012/main" userId="S::o.krykova@monrf.onmicrosoft.com::83bc0daf-3398-44bf-823d-53e756e5cb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C3CB"/>
    <a:srgbClr val="042B55"/>
    <a:srgbClr val="1783BB"/>
    <a:srgbClr val="167CB4"/>
    <a:srgbClr val="EA7636"/>
    <a:srgbClr val="EA7637"/>
    <a:srgbClr val="AAAAAB"/>
    <a:srgbClr val="25CC04"/>
    <a:srgbClr val="436080"/>
    <a:srgbClr val="B6B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7FAC3-D6AE-451C-A2CD-8F0EC1BE8234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5A2CC-190E-42D1-A3FB-8FE0981AE4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08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0703C-2CA8-0745-A6A2-FEAE43FDEA1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673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0703C-2CA8-0745-A6A2-FEAE43FDEA1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77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70703C-2CA8-0745-A6A2-FEAE43FDEA1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29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70703C-2CA8-0745-A6A2-FEAE43FDEA1C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56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2700-7B19-492E-9367-15DC25A37117}" type="datetime1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06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C491-9753-4F1E-8DB2-E40B28697896}" type="datetime1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38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F85CA-B3D1-4388-BDD4-902DDCEEAE60}" type="datetime1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8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4418-D55A-4104-8F2B-BE2F8A8FF839}" type="datetime1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70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019D0-8EAF-4F7C-AC42-345423A9CAC0}" type="datetime1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2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CF784-3794-4770-BC5B-5E93E879EA87}" type="datetime1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77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E3C6E-C9B2-4736-B768-0690CCFAD2B5}" type="datetime1">
              <a:rPr lang="ru-RU" smtClean="0"/>
              <a:t>18.10.2021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44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79063-998B-4CB7-86DC-83C6F3D067A6}" type="datetime1">
              <a:rPr lang="ru-RU" smtClean="0"/>
              <a:t>18.10.2021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3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6152-49E7-461F-A6E7-309DC9749761}" type="datetime1">
              <a:rPr lang="ru-RU" smtClean="0"/>
              <a:t>18.10.2021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15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38B5-55A7-4BE4-8953-0A60F5EDFB03}" type="datetime1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26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A899B-0120-4227-911B-35E6D92AE89D}" type="datetime1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89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T Serif" panose="020A0603040505020204" pitchFamily="18" charset="0"/>
              </a:defRPr>
            </a:lvl1pPr>
          </a:lstStyle>
          <a:p>
            <a:fld id="{41BFC5E4-6A29-400A-A6AF-6E0D5B16AEE0}" type="datetime1">
              <a:rPr lang="ru-RU" smtClean="0"/>
              <a:pPr/>
              <a:t>18.10.2021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T Serif" panose="020A0603040505020204" pitchFamily="18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T Serif" panose="020A0603040505020204" pitchFamily="18" charset="0"/>
              </a:defRPr>
            </a:lvl1pPr>
          </a:lstStyle>
          <a:p>
            <a:fld id="{F48B9158-B641-CB41-96B9-249930DC4FD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9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T Serif" panose="020A060304050502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PT Serif" panose="020A060304050502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PT Serif" panose="020A060304050502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PT Serif" panose="020A060304050502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PT Serif" panose="020A060304050502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PT Serif" panose="020A060304050502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spknano.r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microsoft.com/office/2007/relationships/hdphoto" Target="../media/hdphoto9.wdp"/><Relationship Id="rId26" Type="http://schemas.microsoft.com/office/2007/relationships/hdphoto" Target="../media/hdphoto13.wdp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microsoft.com/office/2007/relationships/hdphoto" Target="../media/hdphoto17.wdp"/><Relationship Id="rId42" Type="http://schemas.microsoft.com/office/2007/relationships/hdphoto" Target="../media/hdphoto21.wdp"/><Relationship Id="rId47" Type="http://schemas.openxmlformats.org/officeDocument/2006/relationships/image" Target="../media/image29.png"/><Relationship Id="rId50" Type="http://schemas.microsoft.com/office/2007/relationships/hdphoto" Target="../media/hdphoto25.wdp"/><Relationship Id="rId55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microsoft.com/office/2007/relationships/hdphoto" Target="../media/hdphoto8.wdp"/><Relationship Id="rId29" Type="http://schemas.openxmlformats.org/officeDocument/2006/relationships/image" Target="../media/image20.png"/><Relationship Id="rId11" Type="http://schemas.openxmlformats.org/officeDocument/2006/relationships/image" Target="../media/image11.png"/><Relationship Id="rId24" Type="http://schemas.microsoft.com/office/2007/relationships/hdphoto" Target="../media/hdphoto12.wdp"/><Relationship Id="rId32" Type="http://schemas.microsoft.com/office/2007/relationships/hdphoto" Target="../media/hdphoto16.wdp"/><Relationship Id="rId37" Type="http://schemas.openxmlformats.org/officeDocument/2006/relationships/image" Target="../media/image24.png"/><Relationship Id="rId40" Type="http://schemas.microsoft.com/office/2007/relationships/hdphoto" Target="../media/hdphoto20.wdp"/><Relationship Id="rId45" Type="http://schemas.openxmlformats.org/officeDocument/2006/relationships/image" Target="../media/image28.png"/><Relationship Id="rId53" Type="http://schemas.openxmlformats.org/officeDocument/2006/relationships/image" Target="../media/image32.png"/><Relationship Id="rId58" Type="http://schemas.microsoft.com/office/2007/relationships/hdphoto" Target="../media/hdphoto29.wdp"/><Relationship Id="rId5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microsoft.com/office/2007/relationships/hdphoto" Target="../media/hdphoto7.wdp"/><Relationship Id="rId22" Type="http://schemas.microsoft.com/office/2007/relationships/hdphoto" Target="../media/hdphoto11.wdp"/><Relationship Id="rId27" Type="http://schemas.openxmlformats.org/officeDocument/2006/relationships/image" Target="../media/image19.png"/><Relationship Id="rId30" Type="http://schemas.microsoft.com/office/2007/relationships/hdphoto" Target="../media/hdphoto15.wdp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microsoft.com/office/2007/relationships/hdphoto" Target="../media/hdphoto24.wdp"/><Relationship Id="rId56" Type="http://schemas.microsoft.com/office/2007/relationships/hdphoto" Target="../media/hdphoto28.wdp"/><Relationship Id="rId8" Type="http://schemas.microsoft.com/office/2007/relationships/hdphoto" Target="../media/hdphoto4.wdp"/><Relationship Id="rId51" Type="http://schemas.openxmlformats.org/officeDocument/2006/relationships/image" Target="../media/image31.png"/><Relationship Id="rId3" Type="http://schemas.openxmlformats.org/officeDocument/2006/relationships/image" Target="../media/image7.png"/><Relationship Id="rId12" Type="http://schemas.microsoft.com/office/2007/relationships/hdphoto" Target="../media/hdphoto6.wdp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microsoft.com/office/2007/relationships/hdphoto" Target="../media/hdphoto19.wdp"/><Relationship Id="rId46" Type="http://schemas.microsoft.com/office/2007/relationships/hdphoto" Target="../media/hdphoto23.wdp"/><Relationship Id="rId59" Type="http://schemas.openxmlformats.org/officeDocument/2006/relationships/image" Target="../media/image35.png"/><Relationship Id="rId20" Type="http://schemas.microsoft.com/office/2007/relationships/hdphoto" Target="../media/hdphoto10.wdp"/><Relationship Id="rId41" Type="http://schemas.openxmlformats.org/officeDocument/2006/relationships/image" Target="../media/image26.png"/><Relationship Id="rId54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microsoft.com/office/2007/relationships/hdphoto" Target="../media/hdphoto14.wdp"/><Relationship Id="rId36" Type="http://schemas.microsoft.com/office/2007/relationships/hdphoto" Target="../media/hdphoto18.wdp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microsoft.com/office/2007/relationships/hdphoto" Target="../media/hdphoto5.wdp"/><Relationship Id="rId31" Type="http://schemas.openxmlformats.org/officeDocument/2006/relationships/image" Target="../media/image21.png"/><Relationship Id="rId44" Type="http://schemas.microsoft.com/office/2007/relationships/hdphoto" Target="../media/hdphoto22.wdp"/><Relationship Id="rId52" Type="http://schemas.microsoft.com/office/2007/relationships/hdphoto" Target="../media/hdphoto26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F258D86-F164-4E91-B2B2-398BA58A9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22" b="1757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F854D8-5F70-470E-BB85-CC6F6AB42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8B9158-B641-CB41-96B9-249930DC4F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AECF58F-E5FF-4C87-9863-D5EAC4AE0346}"/>
              </a:ext>
            </a:extLst>
          </p:cNvPr>
          <p:cNvSpPr/>
          <p:nvPr/>
        </p:nvSpPr>
        <p:spPr>
          <a:xfrm>
            <a:off x="2209800" y="2035629"/>
            <a:ext cx="7772400" cy="246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60EC1C2-944D-4454-A896-9080F51F50FD}"/>
              </a:ext>
            </a:extLst>
          </p:cNvPr>
          <p:cNvGrpSpPr/>
          <p:nvPr/>
        </p:nvGrpSpPr>
        <p:grpSpPr>
          <a:xfrm>
            <a:off x="2658827" y="2214975"/>
            <a:ext cx="6874344" cy="1890178"/>
            <a:chOff x="2754076" y="1963295"/>
            <a:chExt cx="6794586" cy="1792981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6CB9A3D-B136-4F48-903F-421EEF36B6A6}"/>
                </a:ext>
              </a:extLst>
            </p:cNvPr>
            <p:cNvSpPr/>
            <p:nvPr/>
          </p:nvSpPr>
          <p:spPr>
            <a:xfrm>
              <a:off x="2864835" y="2097484"/>
              <a:ext cx="6683827" cy="165879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535A4B6-893C-46C5-89F0-B7AEA4C4993C}"/>
                </a:ext>
              </a:extLst>
            </p:cNvPr>
            <p:cNvSpPr/>
            <p:nvPr/>
          </p:nvSpPr>
          <p:spPr>
            <a:xfrm>
              <a:off x="2754076" y="1963295"/>
              <a:ext cx="6683827" cy="17225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800" b="1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Опыт внедрения </a:t>
              </a:r>
              <a:endParaRPr lang="en-US" sz="2800" b="1" dirty="0">
                <a:solidFill>
                  <a:srgbClr val="042B55"/>
                </a:solidFill>
                <a:effectLst/>
                <a:ea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800" b="1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инструментов оценки квалификации в процесс подготовки кадров для высокотехнологичных отраслей</a:t>
              </a:r>
              <a:endPara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7A8697-414C-4B26-8E8C-98F47924674D}"/>
              </a:ext>
            </a:extLst>
          </p:cNvPr>
          <p:cNvSpPr/>
          <p:nvPr/>
        </p:nvSpPr>
        <p:spPr>
          <a:xfrm>
            <a:off x="6095999" y="4570094"/>
            <a:ext cx="5355782" cy="1909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1780B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1780B8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9A163C7-4FE9-49BA-9428-196C9F098B90}"/>
              </a:ext>
            </a:extLst>
          </p:cNvPr>
          <p:cNvGrpSpPr/>
          <p:nvPr/>
        </p:nvGrpSpPr>
        <p:grpSpPr>
          <a:xfrm>
            <a:off x="452587" y="362837"/>
            <a:ext cx="3009071" cy="1010055"/>
            <a:chOff x="452587" y="362837"/>
            <a:chExt cx="3009071" cy="1010055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03C0B69-D8C9-4A46-ACFC-55D2EF020592}"/>
                </a:ext>
              </a:extLst>
            </p:cNvPr>
            <p:cNvSpPr/>
            <p:nvPr/>
          </p:nvSpPr>
          <p:spPr>
            <a:xfrm>
              <a:off x="537507" y="468937"/>
              <a:ext cx="2924151" cy="9039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FB70B613-5C20-4598-9EDE-0C97AD2F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587" y="362837"/>
              <a:ext cx="2924150" cy="906486"/>
            </a:xfrm>
            <a:prstGeom prst="rect">
              <a:avLst/>
            </a:prstGeom>
            <a:solidFill>
              <a:srgbClr val="FBF7F3"/>
            </a:solidFill>
            <a:ln>
              <a:solidFill>
                <a:srgbClr val="042B55"/>
              </a:solidFill>
            </a:ln>
          </p:spPr>
        </p:pic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F999130-08A2-4035-9D28-F26F020F85C8}"/>
              </a:ext>
            </a:extLst>
          </p:cNvPr>
          <p:cNvGrpSpPr/>
          <p:nvPr/>
        </p:nvGrpSpPr>
        <p:grpSpPr>
          <a:xfrm>
            <a:off x="6444342" y="5001312"/>
            <a:ext cx="5257801" cy="1274622"/>
            <a:chOff x="3061747" y="4163492"/>
            <a:chExt cx="5279723" cy="1585142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D5692450-D299-4CA8-B780-C8E95626A3C7}"/>
                </a:ext>
              </a:extLst>
            </p:cNvPr>
            <p:cNvSpPr/>
            <p:nvPr/>
          </p:nvSpPr>
          <p:spPr>
            <a:xfrm>
              <a:off x="3162037" y="4255885"/>
              <a:ext cx="5179433" cy="149274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5CD990FD-4087-4190-9AA6-78B5B5327DB5}"/>
                </a:ext>
              </a:extLst>
            </p:cNvPr>
            <p:cNvSpPr/>
            <p:nvPr/>
          </p:nvSpPr>
          <p:spPr>
            <a:xfrm>
              <a:off x="3061747" y="4163492"/>
              <a:ext cx="5179433" cy="14927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r>
                <a:rPr lang="ru-RU" b="1" dirty="0">
                  <a:solidFill>
                    <a:srgbClr val="042B55"/>
                  </a:solidFill>
                </a:rPr>
                <a:t>Крюкова О.А.,</a:t>
              </a:r>
            </a:p>
            <a:p>
              <a:r>
                <a:rPr lang="ru-RU" b="1" dirty="0">
                  <a:solidFill>
                    <a:srgbClr val="042B55"/>
                  </a:solidFill>
                </a:rPr>
                <a:t>заместитель председателя СПК в наноиндустрии,</a:t>
              </a:r>
            </a:p>
            <a:p>
              <a:r>
                <a:rPr lang="ru-RU" b="1" dirty="0">
                  <a:solidFill>
                    <a:srgbClr val="042B55"/>
                  </a:solidFill>
                </a:rPr>
                <a:t>генеральный директор НП «Межотраслевое </a:t>
              </a:r>
            </a:p>
            <a:p>
              <a:r>
                <a:rPr lang="ru-RU" b="1" dirty="0">
                  <a:solidFill>
                    <a:srgbClr val="042B55"/>
                  </a:solidFill>
                </a:rPr>
                <a:t>объединение наноиндустрии»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879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/>
          <p:cNvSpPr/>
          <p:nvPr/>
        </p:nvSpPr>
        <p:spPr>
          <a:xfrm>
            <a:off x="2180068" y="3278793"/>
            <a:ext cx="809688" cy="241740"/>
          </a:xfrm>
          <a:prstGeom prst="rect">
            <a:avLst/>
          </a:prstGeom>
          <a:solidFill>
            <a:srgbClr val="E69AB7">
              <a:alpha val="75000"/>
            </a:srgb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002060"/>
                </a:solidFill>
              </a:rPr>
              <a:t>Совет</a:t>
            </a:r>
          </a:p>
        </p:txBody>
      </p:sp>
      <p:cxnSp>
        <p:nvCxnSpPr>
          <p:cNvPr id="95" name="Прямая со стрелкой 94"/>
          <p:cNvCxnSpPr>
            <a:stCxn id="29" idx="2"/>
            <a:endCxn id="42" idx="0"/>
          </p:cNvCxnSpPr>
          <p:nvPr/>
        </p:nvCxnSpPr>
        <p:spPr>
          <a:xfrm>
            <a:off x="4829317" y="2244437"/>
            <a:ext cx="174643" cy="102050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29" idx="2"/>
            <a:endCxn id="31" idx="0"/>
          </p:cNvCxnSpPr>
          <p:nvPr/>
        </p:nvCxnSpPr>
        <p:spPr>
          <a:xfrm flipH="1">
            <a:off x="2584912" y="2244437"/>
            <a:ext cx="2244405" cy="103435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29" idx="2"/>
            <a:endCxn id="36" idx="0"/>
          </p:cNvCxnSpPr>
          <p:nvPr/>
        </p:nvCxnSpPr>
        <p:spPr>
          <a:xfrm flipH="1">
            <a:off x="3798097" y="2244437"/>
            <a:ext cx="1031220" cy="102133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29" idx="2"/>
          </p:cNvCxnSpPr>
          <p:nvPr/>
        </p:nvCxnSpPr>
        <p:spPr>
          <a:xfrm>
            <a:off x="4829317" y="2244437"/>
            <a:ext cx="1346020" cy="103201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27903" y="1512768"/>
            <a:ext cx="923330" cy="286571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C00000"/>
                </a:solidFill>
                <a:latin typeface="InterFace Cyr Lt" charset="0"/>
                <a:ea typeface="InterFace Cyr Lt" charset="0"/>
                <a:cs typeface="InterFace Cyr Lt" charset="0"/>
              </a:rPr>
              <a:t>Федеральный реестр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B9158-B641-CB41-96B9-249930DC4FD8}" type="slidenum">
              <a:rPr lang="ru-RU" smtClean="0"/>
              <a:t>2</a:t>
            </a:fld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2185051" y="1478988"/>
            <a:ext cx="5288532" cy="7654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002060"/>
                </a:solidFill>
                <a:ea typeface="InterFace Cyr Lt" charset="0"/>
                <a:cs typeface="InterFace Cyr Lt" charset="0"/>
              </a:rPr>
              <a:t>Национальный совет при Президенте Российской Федерации по профессиональным квалификациям  </a:t>
            </a:r>
          </a:p>
          <a:p>
            <a:pPr algn="ctr"/>
            <a:r>
              <a:rPr lang="ru-RU" sz="1600" dirty="0">
                <a:solidFill>
                  <a:srgbClr val="002060"/>
                </a:solidFill>
                <a:ea typeface="InterFace Cyr Lt" charset="0"/>
                <a:cs typeface="InterFace Cyr Lt" charset="0"/>
              </a:rPr>
              <a:t>(Указ Президента РФ от 16.04.2014 №249)</a:t>
            </a:r>
            <a:endParaRPr lang="ru-RU" sz="1600" dirty="0">
              <a:solidFill>
                <a:srgbClr val="002060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3557802" y="3887206"/>
            <a:ext cx="1879099" cy="45843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rgbClr val="002060"/>
                </a:solidFill>
                <a:ea typeface="InterFace Cyr Lt" charset="0"/>
                <a:cs typeface="InterFace Cyr Lt" charset="0"/>
              </a:rPr>
              <a:t>Центр оценки квалификации (ЦОК)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3393253" y="3265773"/>
            <a:ext cx="809688" cy="241740"/>
          </a:xfrm>
          <a:prstGeom prst="rect">
            <a:avLst/>
          </a:prstGeom>
          <a:solidFill>
            <a:srgbClr val="E69AB7">
              <a:alpha val="75000"/>
            </a:srgb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002060"/>
                </a:solidFill>
              </a:rPr>
              <a:t>Совет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5770493" y="3240826"/>
            <a:ext cx="809688" cy="241740"/>
          </a:xfrm>
          <a:prstGeom prst="rect">
            <a:avLst/>
          </a:prstGeom>
          <a:solidFill>
            <a:srgbClr val="E69AB7">
              <a:alpha val="75000"/>
            </a:srgb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002060"/>
                </a:solidFill>
              </a:rPr>
              <a:t>Совет</a:t>
            </a:r>
          </a:p>
        </p:txBody>
      </p:sp>
      <p:sp>
        <p:nvSpPr>
          <p:cNvPr id="42" name="Прямоугольник 41"/>
          <p:cNvSpPr/>
          <p:nvPr/>
        </p:nvSpPr>
        <p:spPr>
          <a:xfrm>
            <a:off x="4599116" y="3264939"/>
            <a:ext cx="809688" cy="241740"/>
          </a:xfrm>
          <a:prstGeom prst="rect">
            <a:avLst/>
          </a:prstGeom>
          <a:solidFill>
            <a:srgbClr val="E69AB7">
              <a:alpha val="75000"/>
            </a:srgb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002060"/>
                </a:solidFill>
              </a:rPr>
              <a:t>Совет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2776568" y="2449945"/>
            <a:ext cx="4395130" cy="4545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002060"/>
                </a:solidFill>
              </a:rPr>
              <a:t>Национальное агентство профессиональных квалификаций</a:t>
            </a:r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6412259" y="2294781"/>
            <a:ext cx="269639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i="1" dirty="0">
                <a:solidFill>
                  <a:srgbClr val="002060"/>
                </a:solidFill>
              </a:rPr>
              <a:t>Имеет право наделения полномочиями Центра оценки квалификаций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283780" y="4427210"/>
            <a:ext cx="88224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0000" indent="-285750" defTabSz="914377" fontAlgn="ctr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закон от 02.05.2015 №122-ФЗ «О внесении изменений в ТК РФ и ст.11 и 73 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«Закона об образовании в РФ»;</a:t>
            </a:r>
          </a:p>
          <a:p>
            <a:pPr marL="270000" indent="-285750" defTabSz="914377" fontAlgn="ctr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Федеральный закон № 238 «О независимой оценке квалификации» </a:t>
            </a: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-сформирована необходимая инфраструктура для обеспечения такой оценки;</a:t>
            </a:r>
          </a:p>
          <a:p>
            <a:pPr marL="270000" indent="-285750" defTabSz="914377" fontAlgn="ctr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     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отраслевых советов по профессиональным квалификациям</a:t>
            </a: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которые разрабатывают и согласуют профессиональные стандарты;</a:t>
            </a:r>
          </a:p>
          <a:p>
            <a:pPr marL="270000" indent="-285750" defTabSz="914377" fontAlgn="ctr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центров оценки квалификации;</a:t>
            </a:r>
            <a:endParaRPr lang="ru-RU" sz="1400" kern="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0000" indent="-285750" defTabSz="914377" fontAlgn="ctr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тысячи соответствующих экзаменационных центров</a:t>
            </a: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В настоящее время эта независимая оценка проводится почти по пятистам квалификациям. </a:t>
            </a:r>
          </a:p>
        </p:txBody>
      </p:sp>
      <p:sp>
        <p:nvSpPr>
          <p:cNvPr id="127" name="Прямоугольник 126"/>
          <p:cNvSpPr/>
          <p:nvPr/>
        </p:nvSpPr>
        <p:spPr>
          <a:xfrm>
            <a:off x="5581391" y="3884116"/>
            <a:ext cx="1864685" cy="46152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rgbClr val="002060"/>
                </a:solidFill>
                <a:ea typeface="InterFace Cyr Lt" charset="0"/>
                <a:cs typeface="InterFace Cyr Lt" charset="0"/>
              </a:rPr>
              <a:t>Центр оценки квалификации (ЦОК</a:t>
            </a:r>
            <a:r>
              <a:rPr lang="ru-RU" sz="1400" b="1" dirty="0">
                <a:solidFill>
                  <a:schemeClr val="accent5">
                    <a:lumMod val="75000"/>
                  </a:schemeClr>
                </a:solidFill>
                <a:ea typeface="InterFace Cyr Lt" charset="0"/>
                <a:cs typeface="InterFace Cyr Lt" charset="0"/>
              </a:rPr>
              <a:t>)</a:t>
            </a:r>
            <a:endParaRPr lang="ru-RU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28" name="Прямая со стрелкой 127"/>
          <p:cNvCxnSpPr>
            <a:stCxn id="41" idx="2"/>
            <a:endCxn id="127" idx="0"/>
          </p:cNvCxnSpPr>
          <p:nvPr/>
        </p:nvCxnSpPr>
        <p:spPr>
          <a:xfrm>
            <a:off x="6175337" y="3482566"/>
            <a:ext cx="338397" cy="40155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 стрелкой 130"/>
          <p:cNvCxnSpPr>
            <a:stCxn id="41" idx="2"/>
            <a:endCxn id="33" idx="0"/>
          </p:cNvCxnSpPr>
          <p:nvPr/>
        </p:nvCxnSpPr>
        <p:spPr>
          <a:xfrm flipH="1">
            <a:off x="4497352" y="3482566"/>
            <a:ext cx="1677985" cy="40464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Двойные круглые скобки 133"/>
          <p:cNvSpPr/>
          <p:nvPr/>
        </p:nvSpPr>
        <p:spPr>
          <a:xfrm>
            <a:off x="290687" y="3729742"/>
            <a:ext cx="2808769" cy="2952273"/>
          </a:xfrm>
          <a:prstGeom prst="bracketPair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475010" y="3716152"/>
            <a:ext cx="2731324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управление персоналом;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 err="1">
                <a:solidFill>
                  <a:srgbClr val="002060"/>
                </a:solidFill>
              </a:rPr>
              <a:t>наноиндустрия</a:t>
            </a:r>
            <a:r>
              <a:rPr lang="ru-RU" sz="1250" dirty="0">
                <a:solidFill>
                  <a:srgbClr val="002060"/>
                </a:solidFill>
              </a:rPr>
              <a:t>;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ЖКХ;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строительство;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индустрия гостеприимства;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информационные технологии;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железнодорожный транспорт;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сварка;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лифтовое хозяйство;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здравоохранение;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электроэнергетика;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машиностроение;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судостроение;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нефтегазовая отрасль;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50" dirty="0">
                <a:solidFill>
                  <a:srgbClr val="002060"/>
                </a:solidFill>
              </a:rPr>
              <a:t>финансовый рынок  и др.</a:t>
            </a:r>
          </a:p>
        </p:txBody>
      </p:sp>
      <p:cxnSp>
        <p:nvCxnSpPr>
          <p:cNvPr id="136" name="Прямая со стрелкой 135"/>
          <p:cNvCxnSpPr/>
          <p:nvPr/>
        </p:nvCxnSpPr>
        <p:spPr>
          <a:xfrm>
            <a:off x="7264436" y="2249778"/>
            <a:ext cx="0" cy="1634339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Двойная стрелка влево/вправо 147"/>
          <p:cNvSpPr/>
          <p:nvPr/>
        </p:nvSpPr>
        <p:spPr>
          <a:xfrm>
            <a:off x="8160187" y="1673920"/>
            <a:ext cx="1022900" cy="320633"/>
          </a:xfrm>
          <a:prstGeom prst="leftRightArrow">
            <a:avLst/>
          </a:prstGeom>
          <a:solidFill>
            <a:srgbClr val="3D9BC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9" name="Двойная стрелка влево/вправо 148"/>
          <p:cNvSpPr/>
          <p:nvPr/>
        </p:nvSpPr>
        <p:spPr>
          <a:xfrm>
            <a:off x="8160187" y="2513315"/>
            <a:ext cx="1022900" cy="320633"/>
          </a:xfrm>
          <a:prstGeom prst="leftRightArrow">
            <a:avLst/>
          </a:prstGeom>
          <a:solidFill>
            <a:srgbClr val="3D9BC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0" name="Двойная стрелка влево/вправо 149"/>
          <p:cNvSpPr/>
          <p:nvPr/>
        </p:nvSpPr>
        <p:spPr>
          <a:xfrm>
            <a:off x="8160187" y="3178462"/>
            <a:ext cx="1022900" cy="320633"/>
          </a:xfrm>
          <a:prstGeom prst="leftRightArrow">
            <a:avLst/>
          </a:prstGeom>
          <a:solidFill>
            <a:srgbClr val="3D9BC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1" name="Двойная стрелка влево/вправо 150"/>
          <p:cNvSpPr/>
          <p:nvPr/>
        </p:nvSpPr>
        <p:spPr>
          <a:xfrm>
            <a:off x="8160187" y="3989167"/>
            <a:ext cx="1022900" cy="320633"/>
          </a:xfrm>
          <a:prstGeom prst="leftRightArrow">
            <a:avLst/>
          </a:prstGeom>
          <a:solidFill>
            <a:srgbClr val="3D9BC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DE32C8C7-808F-3744-A963-74D2B29D22EE}"/>
              </a:ext>
            </a:extLst>
          </p:cNvPr>
          <p:cNvGrpSpPr/>
          <p:nvPr/>
        </p:nvGrpSpPr>
        <p:grpSpPr>
          <a:xfrm>
            <a:off x="450209" y="285942"/>
            <a:ext cx="11632265" cy="657525"/>
            <a:chOff x="279196" y="1090442"/>
            <a:chExt cx="11337064" cy="470391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03BA571B-F6BD-9A49-B0C6-99F0896C6FED}"/>
                </a:ext>
              </a:extLst>
            </p:cNvPr>
            <p:cNvSpPr/>
            <p:nvPr/>
          </p:nvSpPr>
          <p:spPr>
            <a:xfrm>
              <a:off x="372538" y="1184936"/>
              <a:ext cx="11243722" cy="37589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ABB70C6F-0591-554A-911E-DD6382DB4925}"/>
                </a:ext>
              </a:extLst>
            </p:cNvPr>
            <p:cNvSpPr/>
            <p:nvPr/>
          </p:nvSpPr>
          <p:spPr>
            <a:xfrm>
              <a:off x="279196" y="1090442"/>
              <a:ext cx="11243722" cy="2862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sz="2000" b="1" dirty="0">
                  <a:solidFill>
                    <a:srgbClr val="042B55"/>
                  </a:solidFill>
                  <a:latin typeface="Calibri"/>
                </a:rPr>
                <a:t>НАЦИОНАЛЬНАЯ СИСТЕМА КВАЛИФИКАЦИЙ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47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D448FE6-C9FB-4925-A9FB-C302E68E9A56}"/>
              </a:ext>
            </a:extLst>
          </p:cNvPr>
          <p:cNvGrpSpPr/>
          <p:nvPr/>
        </p:nvGrpSpPr>
        <p:grpSpPr>
          <a:xfrm>
            <a:off x="408147" y="260944"/>
            <a:ext cx="11439428" cy="478182"/>
            <a:chOff x="206913" y="1010923"/>
            <a:chExt cx="11306704" cy="461631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86A1DB9D-D94B-4950-AB08-DC703BD54EE6}"/>
                </a:ext>
              </a:extLst>
            </p:cNvPr>
            <p:cNvSpPr/>
            <p:nvPr/>
          </p:nvSpPr>
          <p:spPr>
            <a:xfrm>
              <a:off x="269895" y="1086292"/>
              <a:ext cx="11243722" cy="386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9FE5C0F0-D069-46A6-BA55-4B5DA8698DFC}"/>
                </a:ext>
              </a:extLst>
            </p:cNvPr>
            <p:cNvSpPr/>
            <p:nvPr/>
          </p:nvSpPr>
          <p:spPr>
            <a:xfrm>
              <a:off x="206913" y="1010923"/>
              <a:ext cx="11243722" cy="386262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42B5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Инфраструктура системы независимой оценки квалификаций в наноиндустрии (на 31.12.2020)</a:t>
              </a:r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13A3209-E56D-4D6D-AE04-41BB9A520D69}"/>
              </a:ext>
            </a:extLst>
          </p:cNvPr>
          <p:cNvGrpSpPr/>
          <p:nvPr/>
        </p:nvGrpSpPr>
        <p:grpSpPr>
          <a:xfrm>
            <a:off x="471868" y="1009220"/>
            <a:ext cx="11550339" cy="3762279"/>
            <a:chOff x="361475" y="1342664"/>
            <a:chExt cx="11550339" cy="3762279"/>
          </a:xfrm>
        </p:grpSpPr>
        <p:pic>
          <p:nvPicPr>
            <p:cNvPr id="45" name="Picture 4" descr="Векторная карта России на PHP | Компьютерная документация от А до Я - PHP">
              <a:extLst>
                <a:ext uri="{FF2B5EF4-FFF2-40B4-BE49-F238E27FC236}">
                  <a16:creationId xmlns:a16="http://schemas.microsoft.com/office/drawing/2014/main" id="{87399568-5233-4FA6-BF5F-FFDE97307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038" y="1346543"/>
              <a:ext cx="6344148" cy="375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3E191C3-6EB8-447A-8E2F-26A166212EB2}"/>
                </a:ext>
              </a:extLst>
            </p:cNvPr>
            <p:cNvSpPr/>
            <p:nvPr/>
          </p:nvSpPr>
          <p:spPr>
            <a:xfrm>
              <a:off x="3517460" y="2857194"/>
              <a:ext cx="48899" cy="48899"/>
            </a:xfrm>
            <a:prstGeom prst="ellipse">
              <a:avLst/>
            </a:prstGeom>
            <a:solidFill>
              <a:srgbClr val="446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E0D20D57-297B-4297-99D8-3FD67DEC5A1F}"/>
                </a:ext>
              </a:extLst>
            </p:cNvPr>
            <p:cNvSpPr/>
            <p:nvPr/>
          </p:nvSpPr>
          <p:spPr>
            <a:xfrm>
              <a:off x="3592600" y="3152827"/>
              <a:ext cx="48899" cy="48899"/>
            </a:xfrm>
            <a:prstGeom prst="ellipse">
              <a:avLst/>
            </a:prstGeom>
            <a:solidFill>
              <a:srgbClr val="FF84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48268481-5764-47CD-82A0-D4BD088DA2D2}"/>
                </a:ext>
              </a:extLst>
            </p:cNvPr>
            <p:cNvSpPr/>
            <p:nvPr/>
          </p:nvSpPr>
          <p:spPr>
            <a:xfrm>
              <a:off x="3685500" y="3648663"/>
              <a:ext cx="48899" cy="48899"/>
            </a:xfrm>
            <a:prstGeom prst="ellipse">
              <a:avLst/>
            </a:prstGeom>
            <a:solidFill>
              <a:srgbClr val="FF84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9D8313B1-A083-4198-B9DF-39697D24273B}"/>
                </a:ext>
              </a:extLst>
            </p:cNvPr>
            <p:cNvSpPr/>
            <p:nvPr/>
          </p:nvSpPr>
          <p:spPr>
            <a:xfrm>
              <a:off x="3532011" y="3766088"/>
              <a:ext cx="48899" cy="48899"/>
            </a:xfrm>
            <a:prstGeom prst="ellipse">
              <a:avLst/>
            </a:prstGeom>
            <a:solidFill>
              <a:srgbClr val="446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4722B73-B186-4428-BE9F-4466A2D1B6CB}"/>
                </a:ext>
              </a:extLst>
            </p:cNvPr>
            <p:cNvSpPr/>
            <p:nvPr/>
          </p:nvSpPr>
          <p:spPr>
            <a:xfrm>
              <a:off x="8266573" y="4052504"/>
              <a:ext cx="48899" cy="48899"/>
            </a:xfrm>
            <a:prstGeom prst="ellipse">
              <a:avLst/>
            </a:prstGeom>
            <a:solidFill>
              <a:srgbClr val="446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B2FEFC89-4D55-4FB1-866C-369644801287}"/>
                </a:ext>
              </a:extLst>
            </p:cNvPr>
            <p:cNvSpPr/>
            <p:nvPr/>
          </p:nvSpPr>
          <p:spPr>
            <a:xfrm>
              <a:off x="5683839" y="3776256"/>
              <a:ext cx="48899" cy="48899"/>
            </a:xfrm>
            <a:prstGeom prst="ellipse">
              <a:avLst/>
            </a:prstGeom>
            <a:solidFill>
              <a:srgbClr val="FF84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88B70FBD-D3B2-4DE4-B2E2-03E7D660EA27}"/>
                </a:ext>
              </a:extLst>
            </p:cNvPr>
            <p:cNvSpPr/>
            <p:nvPr/>
          </p:nvSpPr>
          <p:spPr>
            <a:xfrm>
              <a:off x="4277536" y="3396555"/>
              <a:ext cx="48899" cy="48899"/>
            </a:xfrm>
            <a:prstGeom prst="ellipse">
              <a:avLst/>
            </a:prstGeom>
            <a:solidFill>
              <a:srgbClr val="FFC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5170EA5C-0140-4223-BDBB-06C2C664E339}"/>
                </a:ext>
              </a:extLst>
            </p:cNvPr>
            <p:cNvSpPr/>
            <p:nvPr/>
          </p:nvSpPr>
          <p:spPr>
            <a:xfrm>
              <a:off x="3468561" y="3444309"/>
              <a:ext cx="48899" cy="48899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5A3ED455-B0EF-4F04-9D2A-3BA960216191}"/>
                </a:ext>
              </a:extLst>
            </p:cNvPr>
            <p:cNvSpPr/>
            <p:nvPr/>
          </p:nvSpPr>
          <p:spPr>
            <a:xfrm>
              <a:off x="3580910" y="3241272"/>
              <a:ext cx="48899" cy="48899"/>
            </a:xfrm>
            <a:prstGeom prst="ellipse">
              <a:avLst/>
            </a:prstGeom>
            <a:solidFill>
              <a:srgbClr val="FFC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D0E09941-89C4-47C2-8005-87AA09442974}"/>
                </a:ext>
              </a:extLst>
            </p:cNvPr>
            <p:cNvSpPr/>
            <p:nvPr/>
          </p:nvSpPr>
          <p:spPr>
            <a:xfrm>
              <a:off x="3784861" y="3391322"/>
              <a:ext cx="48899" cy="48899"/>
            </a:xfrm>
            <a:prstGeom prst="ellipse">
              <a:avLst/>
            </a:prstGeom>
            <a:solidFill>
              <a:srgbClr val="446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F27A71D6-9F1C-4DD9-92F7-C5BEE6BC6859}"/>
                </a:ext>
              </a:extLst>
            </p:cNvPr>
            <p:cNvSpPr/>
            <p:nvPr/>
          </p:nvSpPr>
          <p:spPr>
            <a:xfrm>
              <a:off x="4076074" y="3186601"/>
              <a:ext cx="48899" cy="48899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>
              <a:extLst>
                <a:ext uri="{FF2B5EF4-FFF2-40B4-BE49-F238E27FC236}">
                  <a16:creationId xmlns:a16="http://schemas.microsoft.com/office/drawing/2014/main" id="{8F2301EC-49DE-4438-BD2F-5124D0A90699}"/>
                </a:ext>
              </a:extLst>
            </p:cNvPr>
            <p:cNvSpPr/>
            <p:nvPr/>
          </p:nvSpPr>
          <p:spPr>
            <a:xfrm>
              <a:off x="5202290" y="3479650"/>
              <a:ext cx="48899" cy="48899"/>
            </a:xfrm>
            <a:prstGeom prst="ellipse">
              <a:avLst/>
            </a:prstGeom>
            <a:solidFill>
              <a:srgbClr val="446B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7BC70048-F64E-4F69-982F-450131E1EB0D}"/>
                </a:ext>
              </a:extLst>
            </p:cNvPr>
            <p:cNvSpPr/>
            <p:nvPr/>
          </p:nvSpPr>
          <p:spPr>
            <a:xfrm>
              <a:off x="6821747" y="3849090"/>
              <a:ext cx="48899" cy="48899"/>
            </a:xfrm>
            <a:prstGeom prst="ellipse">
              <a:avLst/>
            </a:prstGeom>
            <a:solidFill>
              <a:srgbClr val="FFC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444816CD-CF99-4337-9F10-548350AF708E}"/>
                </a:ext>
              </a:extLst>
            </p:cNvPr>
            <p:cNvSpPr/>
            <p:nvPr/>
          </p:nvSpPr>
          <p:spPr>
            <a:xfrm>
              <a:off x="6159989" y="3107651"/>
              <a:ext cx="48899" cy="48899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CBDC4CB4-9854-47D8-9A3E-268F3CC9804B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2905979" y="2061767"/>
              <a:ext cx="618642" cy="802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57F0328-51B7-41A2-9176-CE983C42FF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2815" y="2061767"/>
              <a:ext cx="7479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C8236E04-6C1D-411D-925F-87CA492603BA}"/>
                </a:ext>
              </a:extLst>
            </p:cNvPr>
            <p:cNvSpPr/>
            <p:nvPr/>
          </p:nvSpPr>
          <p:spPr>
            <a:xfrm>
              <a:off x="424246" y="1892490"/>
              <a:ext cx="18327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САНКТ-ПЕТЕРБУРГ</a:t>
              </a: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DCBFEEF4-DE41-481E-8E2A-47987AE0F7FA}"/>
                </a:ext>
              </a:extLst>
            </p:cNvPr>
            <p:cNvSpPr/>
            <p:nvPr/>
          </p:nvSpPr>
          <p:spPr>
            <a:xfrm>
              <a:off x="361475" y="2184892"/>
              <a:ext cx="258172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Clr>
                  <a:srgbClr val="192E40"/>
                </a:buClr>
                <a:buSzPct val="100000"/>
                <a:buFont typeface="Courier New" panose="02070309020205020404" pitchFamily="49" charset="0"/>
                <a:buChar char="o"/>
                <a:defRPr/>
              </a:pPr>
              <a:r>
                <a:rPr lang="ru-RU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 dirty="0">
                  <a:solidFill>
                    <a:srgbClr val="152E41"/>
                  </a:solidFill>
                </a:rPr>
                <a:t>НП «Экологический союз»</a:t>
              </a:r>
            </a:p>
            <a:p>
              <a:pPr marL="285750" lvl="0" indent="-285750">
                <a:buClr>
                  <a:srgbClr val="192E40"/>
                </a:buClr>
                <a:buSzPct val="100000"/>
                <a:buFont typeface="Courier New" panose="02070309020205020404" pitchFamily="49" charset="0"/>
                <a:buChar char="o"/>
                <a:defRPr/>
              </a:pPr>
              <a:r>
                <a:rPr lang="ru-RU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ЦОК и ЭЦ</a:t>
              </a:r>
              <a:r>
                <a:rPr lang="en-US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 dirty="0">
                  <a:solidFill>
                    <a:srgbClr val="152E41"/>
                  </a:solidFill>
                </a:rPr>
                <a:t>ООО «Завод КП» + ЛЭТИ + </a:t>
              </a:r>
              <a:r>
                <a:rPr lang="ru-RU" sz="1000" kern="0" dirty="0" err="1">
                  <a:solidFill>
                    <a:srgbClr val="152E41"/>
                  </a:solidFill>
                </a:rPr>
                <a:t>Техноложка</a:t>
              </a:r>
              <a:endParaRPr lang="ru-RU" sz="1000" kern="0" dirty="0">
                <a:solidFill>
                  <a:srgbClr val="152E41"/>
                </a:solidFill>
              </a:endParaRPr>
            </a:p>
          </p:txBody>
        </p: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8FF6E310-6F6A-439F-84A9-9AC28AFCF1FA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 flipV="1">
              <a:off x="2917687" y="2948444"/>
              <a:ext cx="682074" cy="211544"/>
            </a:xfrm>
            <a:prstGeom prst="line">
              <a:avLst/>
            </a:prstGeom>
            <a:ln>
              <a:solidFill>
                <a:srgbClr val="FF8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EB547CD-4AD1-4B17-A95A-692D394E2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8818" y="2948444"/>
              <a:ext cx="1584614" cy="0"/>
            </a:xfrm>
            <a:prstGeom prst="line">
              <a:avLst/>
            </a:prstGeom>
            <a:ln>
              <a:solidFill>
                <a:srgbClr val="FF8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C2FFB3EB-97FF-4423-9DB9-CE97B6A5840F}"/>
                </a:ext>
              </a:extLst>
            </p:cNvPr>
            <p:cNvSpPr/>
            <p:nvPr/>
          </p:nvSpPr>
          <p:spPr>
            <a:xfrm>
              <a:off x="368186" y="3065614"/>
              <a:ext cx="33000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Clr>
                  <a:srgbClr val="192E40"/>
                </a:buClr>
                <a:buSzPct val="100000"/>
                <a:buFont typeface="Courier New" panose="02070309020205020404" pitchFamily="49" charset="0"/>
                <a:buChar char="o"/>
                <a:defRPr/>
              </a:pP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ЦОК</a:t>
              </a:r>
              <a:r>
                <a:rPr lang="en-US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>
                  <a:solidFill>
                    <a:srgbClr val="152E41"/>
                  </a:solidFill>
                </a:rPr>
                <a:t>АНО «</a:t>
              </a:r>
              <a:r>
                <a:rPr lang="ru-RU" sz="1000" kern="0" err="1">
                  <a:solidFill>
                    <a:srgbClr val="152E41"/>
                  </a:solidFill>
                </a:rPr>
                <a:t>Наносертифика</a:t>
              </a:r>
              <a:r>
                <a:rPr lang="ru-RU" sz="1000" kern="0">
                  <a:solidFill>
                    <a:srgbClr val="152E41"/>
                  </a:solidFill>
                </a:rPr>
                <a:t>»,</a:t>
              </a:r>
            </a:p>
            <a:p>
              <a:pPr marL="285750" lvl="0" indent="-285750">
                <a:buClr>
                  <a:srgbClr val="192E40"/>
                </a:buClr>
                <a:buSzPct val="100000"/>
                <a:buFont typeface="Courier New" panose="02070309020205020404" pitchFamily="49" charset="0"/>
                <a:buChar char="o"/>
                <a:defRPr/>
              </a:pP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ЦОК и ЭЦ</a:t>
              </a:r>
              <a:r>
                <a:rPr lang="en-US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 err="1">
                  <a:solidFill>
                    <a:srgbClr val="152E41"/>
                  </a:solidFill>
                </a:rPr>
                <a:t>Вордскиллс</a:t>
              </a:r>
              <a:r>
                <a:rPr lang="ru-RU" sz="1000" kern="0">
                  <a:solidFill>
                    <a:srgbClr val="152E41"/>
                  </a:solidFill>
                </a:rPr>
                <a:t> Россия + ГБПОУ «МГОК»</a:t>
              </a:r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5105A885-3EE2-49E9-B627-39B223E34544}"/>
                </a:ext>
              </a:extLst>
            </p:cNvPr>
            <p:cNvSpPr/>
            <p:nvPr/>
          </p:nvSpPr>
          <p:spPr>
            <a:xfrm>
              <a:off x="422427" y="2756980"/>
              <a:ext cx="18327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МОСКВА</a:t>
              </a:r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08862682-40AB-4EAE-A6AB-36999B624648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flipH="1">
              <a:off x="2917688" y="3265722"/>
              <a:ext cx="663222" cy="357676"/>
            </a:xfrm>
            <a:prstGeom prst="line">
              <a:avLst/>
            </a:prstGeom>
            <a:ln>
              <a:solidFill>
                <a:srgbClr val="FFC3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431C417D-C820-4D59-986B-82668AC8E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973" y="3623398"/>
              <a:ext cx="1180206" cy="14227"/>
            </a:xfrm>
            <a:prstGeom prst="line">
              <a:avLst/>
            </a:prstGeom>
            <a:ln>
              <a:solidFill>
                <a:srgbClr val="FFC3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ADD9B489-EF55-4829-B253-D95C18BFF03F}"/>
                </a:ext>
              </a:extLst>
            </p:cNvPr>
            <p:cNvSpPr/>
            <p:nvPr/>
          </p:nvSpPr>
          <p:spPr>
            <a:xfrm>
              <a:off x="420983" y="3451865"/>
              <a:ext cx="18327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ЗЕЛЕНОГРАД</a:t>
              </a:r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2F9939F9-184B-46BB-86F5-BCC343D370FF}"/>
                </a:ext>
              </a:extLst>
            </p:cNvPr>
            <p:cNvSpPr/>
            <p:nvPr/>
          </p:nvSpPr>
          <p:spPr>
            <a:xfrm>
              <a:off x="427208" y="3699824"/>
              <a:ext cx="330002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>
                  <a:srgbClr val="192E40"/>
                </a:buClr>
                <a:buSzPct val="100000"/>
                <a:defRPr/>
              </a:pPr>
              <a:r>
                <a:rPr lang="ru-RU" sz="1000" kern="0">
                  <a:solidFill>
                    <a:srgbClr val="152E41"/>
                  </a:solidFill>
                </a:rPr>
                <a:t>АО «НИИМЭ»</a:t>
              </a:r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FB114AB2-B257-48C3-A09F-81D067133BF0}"/>
                </a:ext>
              </a:extLst>
            </p:cNvPr>
            <p:cNvSpPr/>
            <p:nvPr/>
          </p:nvSpPr>
          <p:spPr>
            <a:xfrm>
              <a:off x="428842" y="4068804"/>
              <a:ext cx="18327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БЕЛГОРОД</a:t>
              </a:r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046990E5-F00B-421F-8746-FFBD314659FF}"/>
                </a:ext>
              </a:extLst>
            </p:cNvPr>
            <p:cNvSpPr/>
            <p:nvPr/>
          </p:nvSpPr>
          <p:spPr>
            <a:xfrm>
              <a:off x="445743" y="4363899"/>
              <a:ext cx="258172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>
                  <a:srgbClr val="192E40"/>
                </a:buClr>
                <a:buSzPct val="100000"/>
                <a:defRPr/>
              </a:pP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>
                  <a:solidFill>
                    <a:srgbClr val="152E41"/>
                  </a:solidFill>
                </a:rPr>
                <a:t>БГТУ им В.Г. Шухова</a:t>
              </a:r>
            </a:p>
          </p:txBody>
        </p: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313CC27D-46B4-4DE6-94FA-B38E8F02EA86}"/>
                </a:ext>
              </a:extLst>
            </p:cNvPr>
            <p:cNvCxnSpPr>
              <a:cxnSpLocks/>
              <a:endCxn id="49" idx="7"/>
            </p:cNvCxnSpPr>
            <p:nvPr/>
          </p:nvCxnSpPr>
          <p:spPr>
            <a:xfrm flipV="1">
              <a:off x="3154079" y="3773249"/>
              <a:ext cx="419670" cy="552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829D8071-6F4F-4537-8FED-9DA6343E5BA4}"/>
                </a:ext>
              </a:extLst>
            </p:cNvPr>
            <p:cNvSpPr/>
            <p:nvPr/>
          </p:nvSpPr>
          <p:spPr>
            <a:xfrm>
              <a:off x="2458157" y="4329149"/>
              <a:ext cx="18673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РОСТОВ-НА-ДОНУ</a:t>
              </a:r>
            </a:p>
          </p:txBody>
        </p:sp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1E586C18-BCE4-49A0-9430-81EFA00178F7}"/>
                </a:ext>
              </a:extLst>
            </p:cNvPr>
            <p:cNvCxnSpPr>
              <a:cxnSpLocks/>
              <a:stCxn id="53" idx="7"/>
            </p:cNvCxnSpPr>
            <p:nvPr/>
          </p:nvCxnSpPr>
          <p:spPr>
            <a:xfrm flipH="1">
              <a:off x="2871157" y="3451470"/>
              <a:ext cx="639142" cy="808779"/>
            </a:xfrm>
            <a:prstGeom prst="line">
              <a:avLst/>
            </a:prstGeom>
            <a:ln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5BBC27EE-B8BE-4C4B-B252-89D3D62E9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1665" y="4260249"/>
              <a:ext cx="1289491" cy="0"/>
            </a:xfrm>
            <a:prstGeom prst="line">
              <a:avLst/>
            </a:prstGeom>
            <a:ln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9635068A-496E-425F-B55F-8D927F75EDE4}"/>
                </a:ext>
              </a:extLst>
            </p:cNvPr>
            <p:cNvSpPr/>
            <p:nvPr/>
          </p:nvSpPr>
          <p:spPr>
            <a:xfrm>
              <a:off x="2480006" y="4667517"/>
              <a:ext cx="19220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>
                  <a:solidFill>
                    <a:srgbClr val="152E41"/>
                  </a:solidFill>
                </a:rPr>
                <a:t>АНО «Агентство инноваций Ростовской области»</a:t>
              </a: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 </a:t>
              </a:r>
              <a:endParaRPr lang="ru-RU" sz="1000" kern="0">
                <a:solidFill>
                  <a:srgbClr val="152E41"/>
                </a:solidFill>
              </a:endParaRPr>
            </a:p>
          </p:txBody>
        </p:sp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9ECCA60B-5C86-4BC9-9384-780EE721A3BE}"/>
                </a:ext>
              </a:extLst>
            </p:cNvPr>
            <p:cNvCxnSpPr>
              <a:cxnSpLocks/>
              <a:endCxn id="48" idx="5"/>
            </p:cNvCxnSpPr>
            <p:nvPr/>
          </p:nvCxnSpPr>
          <p:spPr>
            <a:xfrm flipH="1" flipV="1">
              <a:off x="3727238" y="3690401"/>
              <a:ext cx="647074" cy="788730"/>
            </a:xfrm>
            <a:prstGeom prst="line">
              <a:avLst/>
            </a:prstGeom>
            <a:ln>
              <a:solidFill>
                <a:srgbClr val="FF8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9A9FA69C-1C09-4B64-BE43-2AA12A9DE285}"/>
                </a:ext>
              </a:extLst>
            </p:cNvPr>
            <p:cNvSpPr/>
            <p:nvPr/>
          </p:nvSpPr>
          <p:spPr>
            <a:xfrm>
              <a:off x="4591251" y="4280897"/>
              <a:ext cx="12725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ВОЛГОГРАД</a:t>
              </a:r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D3D7F266-6CEA-43FE-80C1-53EFD6065E4E}"/>
                </a:ext>
              </a:extLst>
            </p:cNvPr>
            <p:cNvSpPr/>
            <p:nvPr/>
          </p:nvSpPr>
          <p:spPr>
            <a:xfrm>
              <a:off x="4615113" y="4545300"/>
              <a:ext cx="168567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 dirty="0">
                  <a:solidFill>
                    <a:srgbClr val="152E41"/>
                  </a:solidFill>
                </a:rPr>
                <a:t>Волгоградский политехнический колледж</a:t>
              </a:r>
            </a:p>
            <a:p>
              <a:pPr>
                <a:buClr>
                  <a:srgbClr val="192E40"/>
                </a:buClr>
                <a:buSzPct val="100000"/>
                <a:defRPr/>
              </a:pPr>
              <a:endParaRPr lang="ru-RU" sz="1000" kern="0" dirty="0">
                <a:solidFill>
                  <a:srgbClr val="152E41"/>
                </a:solidFill>
              </a:endParaRPr>
            </a:p>
          </p:txBody>
        </p: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F1BF82E3-8E30-470D-B726-B183B4B387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4313" y="4479131"/>
              <a:ext cx="276666" cy="0"/>
            </a:xfrm>
            <a:prstGeom prst="line">
              <a:avLst/>
            </a:prstGeom>
            <a:ln>
              <a:solidFill>
                <a:srgbClr val="FF8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6A1D7E52-52C9-417F-B77A-A0E7E3FA40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0709" y="1925531"/>
              <a:ext cx="338602" cy="15134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Прямоугольник 83">
              <a:extLst>
                <a:ext uri="{FF2B5EF4-FFF2-40B4-BE49-F238E27FC236}">
                  <a16:creationId xmlns:a16="http://schemas.microsoft.com/office/drawing/2014/main" id="{130B98A0-E354-4C04-9BB6-47B2FC11DE5E}"/>
                </a:ext>
              </a:extLst>
            </p:cNvPr>
            <p:cNvSpPr/>
            <p:nvPr/>
          </p:nvSpPr>
          <p:spPr>
            <a:xfrm>
              <a:off x="2815078" y="1354858"/>
              <a:ext cx="13069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ВОРОНЕЖ</a:t>
              </a:r>
            </a:p>
          </p:txBody>
        </p:sp>
        <p:sp>
          <p:nvSpPr>
            <p:cNvPr id="85" name="Прямоугольник 84">
              <a:extLst>
                <a:ext uri="{FF2B5EF4-FFF2-40B4-BE49-F238E27FC236}">
                  <a16:creationId xmlns:a16="http://schemas.microsoft.com/office/drawing/2014/main" id="{21FA14AC-84A8-47A3-B5C4-67AC20DB7744}"/>
                </a:ext>
              </a:extLst>
            </p:cNvPr>
            <p:cNvSpPr/>
            <p:nvPr/>
          </p:nvSpPr>
          <p:spPr>
            <a:xfrm>
              <a:off x="2943203" y="1633034"/>
              <a:ext cx="192203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>
                  <a:solidFill>
                    <a:srgbClr val="152E41"/>
                  </a:solidFill>
                </a:rPr>
                <a:t>ВГУ</a:t>
              </a:r>
            </a:p>
          </p:txBody>
        </p: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6405B4D0-FFB8-4FEB-91F4-F3574B5BE3BC}"/>
                </a:ext>
              </a:extLst>
            </p:cNvPr>
            <p:cNvCxnSpPr>
              <a:cxnSpLocks/>
              <a:stCxn id="56" idx="4"/>
            </p:cNvCxnSpPr>
            <p:nvPr/>
          </p:nvCxnSpPr>
          <p:spPr>
            <a:xfrm flipH="1" flipV="1">
              <a:off x="4094544" y="1842192"/>
              <a:ext cx="5980" cy="1393308"/>
            </a:xfrm>
            <a:prstGeom prst="line">
              <a:avLst/>
            </a:prstGeom>
            <a:ln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>
              <a:extLst>
                <a:ext uri="{FF2B5EF4-FFF2-40B4-BE49-F238E27FC236}">
                  <a16:creationId xmlns:a16="http://schemas.microsoft.com/office/drawing/2014/main" id="{2C31666B-40A2-44CB-B398-97E371F4A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4543" y="1524135"/>
              <a:ext cx="279769" cy="318056"/>
            </a:xfrm>
            <a:prstGeom prst="line">
              <a:avLst/>
            </a:prstGeom>
            <a:ln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Прямоугольник 87">
              <a:extLst>
                <a:ext uri="{FF2B5EF4-FFF2-40B4-BE49-F238E27FC236}">
                  <a16:creationId xmlns:a16="http://schemas.microsoft.com/office/drawing/2014/main" id="{758DD3D7-790A-4422-A393-AA2489EE2475}"/>
                </a:ext>
              </a:extLst>
            </p:cNvPr>
            <p:cNvSpPr/>
            <p:nvPr/>
          </p:nvSpPr>
          <p:spPr>
            <a:xfrm>
              <a:off x="4209084" y="1342664"/>
              <a:ext cx="13069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САРАНСК</a:t>
              </a:r>
            </a:p>
          </p:txBody>
        </p:sp>
        <p:sp>
          <p:nvSpPr>
            <p:cNvPr id="89" name="Прямоугольник 88">
              <a:extLst>
                <a:ext uri="{FF2B5EF4-FFF2-40B4-BE49-F238E27FC236}">
                  <a16:creationId xmlns:a16="http://schemas.microsoft.com/office/drawing/2014/main" id="{AF29759D-605C-49A8-85D2-9C688D91B4A9}"/>
                </a:ext>
              </a:extLst>
            </p:cNvPr>
            <p:cNvSpPr/>
            <p:nvPr/>
          </p:nvSpPr>
          <p:spPr>
            <a:xfrm>
              <a:off x="4377048" y="1621157"/>
              <a:ext cx="192203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>
                  <a:solidFill>
                    <a:srgbClr val="152E41"/>
                  </a:solidFill>
                </a:rPr>
                <a:t>Технопарк «Мордовия»</a:t>
              </a:r>
            </a:p>
          </p:txBody>
        </p: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66A42813-FFD2-42B4-B287-A2B7AA957BDD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 flipV="1">
              <a:off x="4284697" y="1533903"/>
              <a:ext cx="1924190" cy="1904390"/>
            </a:xfrm>
            <a:prstGeom prst="line">
              <a:avLst/>
            </a:prstGeom>
            <a:ln>
              <a:solidFill>
                <a:srgbClr val="FFC3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E20EBAD6-4595-46E2-B6DC-922B7A4BFDC8}"/>
                </a:ext>
              </a:extLst>
            </p:cNvPr>
            <p:cNvSpPr/>
            <p:nvPr/>
          </p:nvSpPr>
          <p:spPr>
            <a:xfrm>
              <a:off x="5962193" y="1350206"/>
              <a:ext cx="13069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КАЗАНЬ</a:t>
              </a:r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C28BD170-B339-4786-937C-9A8EE02D5B47}"/>
                </a:ext>
              </a:extLst>
            </p:cNvPr>
            <p:cNvSpPr/>
            <p:nvPr/>
          </p:nvSpPr>
          <p:spPr>
            <a:xfrm>
              <a:off x="6182164" y="1600332"/>
              <a:ext cx="19220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>
                  <a:solidFill>
                    <a:srgbClr val="152E41"/>
                  </a:solidFill>
                </a:rPr>
                <a:t>КНИТУ</a:t>
              </a:r>
            </a:p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>
                  <a:solidFill>
                    <a:srgbClr val="152E41"/>
                  </a:solidFill>
                </a:rPr>
                <a:t>ЦОК: Технопарк «Идея»</a:t>
              </a:r>
            </a:p>
          </p:txBody>
        </p: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7B3B6F3E-70CB-48F8-ADA0-CFFF18C931BC}"/>
                </a:ext>
              </a:extLst>
            </p:cNvPr>
            <p:cNvCxnSpPr>
              <a:cxnSpLocks/>
              <a:endCxn id="50" idx="6"/>
            </p:cNvCxnSpPr>
            <p:nvPr/>
          </p:nvCxnSpPr>
          <p:spPr>
            <a:xfrm flipH="1">
              <a:off x="8315472" y="4061473"/>
              <a:ext cx="1993701" cy="15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360B4DDA-C0FD-46E2-BE0A-2334E3E8EA06}"/>
                </a:ext>
              </a:extLst>
            </p:cNvPr>
            <p:cNvSpPr/>
            <p:nvPr/>
          </p:nvSpPr>
          <p:spPr>
            <a:xfrm>
              <a:off x="10353796" y="3918957"/>
              <a:ext cx="15344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ВЛАДИВОСТОК</a:t>
              </a:r>
            </a:p>
          </p:txBody>
        </p: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20C90C4E-CA59-4E7F-B188-890BCCE12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2487" y="3357860"/>
              <a:ext cx="1482985" cy="523381"/>
            </a:xfrm>
            <a:prstGeom prst="line">
              <a:avLst/>
            </a:prstGeom>
            <a:ln>
              <a:solidFill>
                <a:srgbClr val="FFC3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C6506737-8C66-454E-AF85-44AAB673F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6977" y="3357859"/>
              <a:ext cx="576824" cy="0"/>
            </a:xfrm>
            <a:prstGeom prst="line">
              <a:avLst/>
            </a:prstGeom>
            <a:ln>
              <a:solidFill>
                <a:srgbClr val="FFC3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A0457A26-BF65-48A3-8AA2-7C1153BFAB42}"/>
                </a:ext>
              </a:extLst>
            </p:cNvPr>
            <p:cNvSpPr/>
            <p:nvPr/>
          </p:nvSpPr>
          <p:spPr>
            <a:xfrm>
              <a:off x="8832445" y="3241282"/>
              <a:ext cx="15344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КРАСНОЯРСК</a:t>
              </a:r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716F37C7-2A74-439E-8723-B8B4A5F97BD7}"/>
                </a:ext>
              </a:extLst>
            </p:cNvPr>
            <p:cNvSpPr/>
            <p:nvPr/>
          </p:nvSpPr>
          <p:spPr>
            <a:xfrm>
              <a:off x="8940778" y="3510600"/>
              <a:ext cx="192203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 dirty="0">
                  <a:solidFill>
                    <a:srgbClr val="152E41"/>
                  </a:solidFill>
                </a:rPr>
                <a:t>КГАУ КРИТБИ</a:t>
              </a:r>
            </a:p>
          </p:txBody>
        </p:sp>
        <p:cxnSp>
          <p:nvCxnSpPr>
            <p:cNvPr id="99" name="Прямая соединительная линия 98">
              <a:extLst>
                <a:ext uri="{FF2B5EF4-FFF2-40B4-BE49-F238E27FC236}">
                  <a16:creationId xmlns:a16="http://schemas.microsoft.com/office/drawing/2014/main" id="{B1A5985E-DF83-4E4C-8305-4CC23BF2B655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H="1" flipV="1">
              <a:off x="5691000" y="3783417"/>
              <a:ext cx="696400" cy="577618"/>
            </a:xfrm>
            <a:prstGeom prst="line">
              <a:avLst/>
            </a:prstGeom>
            <a:ln>
              <a:solidFill>
                <a:srgbClr val="FF8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Прямоугольник 99">
              <a:extLst>
                <a:ext uri="{FF2B5EF4-FFF2-40B4-BE49-F238E27FC236}">
                  <a16:creationId xmlns:a16="http://schemas.microsoft.com/office/drawing/2014/main" id="{15BFEEAA-3E7C-42A1-9D48-971AB793E130}"/>
                </a:ext>
              </a:extLst>
            </p:cNvPr>
            <p:cNvSpPr/>
            <p:nvPr/>
          </p:nvSpPr>
          <p:spPr>
            <a:xfrm>
              <a:off x="6159989" y="4324797"/>
              <a:ext cx="15344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НОВОСИБИРСК</a:t>
              </a:r>
            </a:p>
          </p:txBody>
        </p:sp>
        <p:sp>
          <p:nvSpPr>
            <p:cNvPr id="101" name="Прямоугольник 100">
              <a:extLst>
                <a:ext uri="{FF2B5EF4-FFF2-40B4-BE49-F238E27FC236}">
                  <a16:creationId xmlns:a16="http://schemas.microsoft.com/office/drawing/2014/main" id="{211959B5-E690-4813-A834-CF4C6CDF946E}"/>
                </a:ext>
              </a:extLst>
            </p:cNvPr>
            <p:cNvSpPr/>
            <p:nvPr/>
          </p:nvSpPr>
          <p:spPr>
            <a:xfrm>
              <a:off x="6204567" y="4560390"/>
              <a:ext cx="84361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 dirty="0">
                  <a:solidFill>
                    <a:srgbClr val="152E41"/>
                  </a:solidFill>
                </a:rPr>
                <a:t>НГТУ</a:t>
              </a:r>
            </a:p>
          </p:txBody>
        </p:sp>
        <p:cxnSp>
          <p:nvCxnSpPr>
            <p:cNvPr id="102" name="Прямая соединительная линия 101">
              <a:extLst>
                <a:ext uri="{FF2B5EF4-FFF2-40B4-BE49-F238E27FC236}">
                  <a16:creationId xmlns:a16="http://schemas.microsoft.com/office/drawing/2014/main" id="{CF2C207A-ACDF-49F3-AAD4-F9E7770BB3EE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 flipV="1">
              <a:off x="6159989" y="1653005"/>
              <a:ext cx="2790473" cy="1479096"/>
            </a:xfrm>
            <a:prstGeom prst="line">
              <a:avLst/>
            </a:prstGeom>
            <a:ln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>
              <a:extLst>
                <a:ext uri="{FF2B5EF4-FFF2-40B4-BE49-F238E27FC236}">
                  <a16:creationId xmlns:a16="http://schemas.microsoft.com/office/drawing/2014/main" id="{F6CB84E3-F428-41B3-9B21-77F04A5D4ADA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flipV="1">
              <a:off x="5202290" y="2575747"/>
              <a:ext cx="4791179" cy="9283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2EBBA108-BCF9-409A-BD30-254305C6EDCB}"/>
                </a:ext>
              </a:extLst>
            </p:cNvPr>
            <p:cNvSpPr/>
            <p:nvPr/>
          </p:nvSpPr>
          <p:spPr>
            <a:xfrm>
              <a:off x="9972798" y="2383800"/>
              <a:ext cx="15344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ЕКАТЕРИНБУРГ</a:t>
              </a:r>
            </a:p>
          </p:txBody>
        </p:sp>
        <p:sp>
          <p:nvSpPr>
            <p:cNvPr id="105" name="Прямоугольник 104">
              <a:extLst>
                <a:ext uri="{FF2B5EF4-FFF2-40B4-BE49-F238E27FC236}">
                  <a16:creationId xmlns:a16="http://schemas.microsoft.com/office/drawing/2014/main" id="{951A12AA-6370-4FB8-8420-D0C23C7EDD83}"/>
                </a:ext>
              </a:extLst>
            </p:cNvPr>
            <p:cNvSpPr/>
            <p:nvPr/>
          </p:nvSpPr>
          <p:spPr>
            <a:xfrm>
              <a:off x="9989779" y="2659872"/>
              <a:ext cx="19220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 </a:t>
              </a:r>
              <a:r>
                <a:rPr lang="ru-RU" sz="1000" kern="0">
                  <a:solidFill>
                    <a:srgbClr val="152E41"/>
                  </a:solidFill>
                </a:rPr>
                <a:t>АО «Технопарк Университетский»</a:t>
              </a:r>
            </a:p>
          </p:txBody>
        </p:sp>
        <p:sp>
          <p:nvSpPr>
            <p:cNvPr id="106" name="Прямоугольник 105">
              <a:extLst>
                <a:ext uri="{FF2B5EF4-FFF2-40B4-BE49-F238E27FC236}">
                  <a16:creationId xmlns:a16="http://schemas.microsoft.com/office/drawing/2014/main" id="{17DB1A5F-F188-4CC4-A816-6A8A7844BF3A}"/>
                </a:ext>
              </a:extLst>
            </p:cNvPr>
            <p:cNvSpPr/>
            <p:nvPr/>
          </p:nvSpPr>
          <p:spPr>
            <a:xfrm>
              <a:off x="8892129" y="1462882"/>
              <a:ext cx="21073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ХАНТЫ-МАНСИЙСК</a:t>
              </a:r>
            </a:p>
          </p:txBody>
        </p:sp>
        <p:sp>
          <p:nvSpPr>
            <p:cNvPr id="107" name="Прямоугольник 106">
              <a:extLst>
                <a:ext uri="{FF2B5EF4-FFF2-40B4-BE49-F238E27FC236}">
                  <a16:creationId xmlns:a16="http://schemas.microsoft.com/office/drawing/2014/main" id="{535E0739-20EA-4B92-A2A5-BDBE6732060B}"/>
                </a:ext>
              </a:extLst>
            </p:cNvPr>
            <p:cNvSpPr/>
            <p:nvPr/>
          </p:nvSpPr>
          <p:spPr>
            <a:xfrm>
              <a:off x="8984786" y="1721410"/>
              <a:ext cx="19220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192E40"/>
                </a:buClr>
                <a:buSzPct val="100000"/>
                <a:defRPr/>
              </a:pP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ЭЦ</a:t>
              </a:r>
              <a:r>
                <a:rPr lang="en-US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:</a:t>
              </a:r>
              <a:r>
                <a:rPr lang="ru-RU" sz="1000" kern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 Технопарк высоких технологий</a:t>
              </a:r>
              <a:endParaRPr lang="ru-RU" sz="1000" kern="0">
                <a:solidFill>
                  <a:srgbClr val="152E41"/>
                </a:solidFill>
              </a:endParaRPr>
            </a:p>
          </p:txBody>
        </p:sp>
        <p:sp>
          <p:nvSpPr>
            <p:cNvPr id="113" name="Прямоугольник 112">
              <a:extLst>
                <a:ext uri="{FF2B5EF4-FFF2-40B4-BE49-F238E27FC236}">
                  <a16:creationId xmlns:a16="http://schemas.microsoft.com/office/drawing/2014/main" id="{84FF7265-1007-4EF9-BA5A-7F6C5EC43C29}"/>
                </a:ext>
              </a:extLst>
            </p:cNvPr>
            <p:cNvSpPr/>
            <p:nvPr/>
          </p:nvSpPr>
          <p:spPr>
            <a:xfrm>
              <a:off x="7720675" y="4324797"/>
              <a:ext cx="15344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kern="0" dirty="0">
                  <a:solidFill>
                    <a:srgbClr val="152E41"/>
                  </a:solidFill>
                  <a:latin typeface="Encode Sans Semi Condensed"/>
                  <a:sym typeface="Encode Sans Semi Condensed"/>
                </a:rPr>
                <a:t>ТОМСК</a:t>
              </a:r>
            </a:p>
          </p:txBody>
        </p:sp>
      </p:grp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DB8E6D9A-894C-41DD-8DE1-CBCEF4A09036}"/>
              </a:ext>
            </a:extLst>
          </p:cNvPr>
          <p:cNvSpPr/>
          <p:nvPr/>
        </p:nvSpPr>
        <p:spPr>
          <a:xfrm>
            <a:off x="785746" y="4901710"/>
            <a:ext cx="3353668" cy="14842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0" indent="-171450" defTabSz="914377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Центры оценки квалификаций – 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0" marR="0" lvl="0" indent="-171450" defTabSz="914377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Экзаменационные площадки – 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  <a:p>
            <a:pPr marL="0" marR="0" lvl="0" indent="-171450" defTabSz="914377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Охват регионов – 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  <a:p>
            <a:pPr marL="177800" marR="0" lvl="0" indent="-177800" defTabSz="914377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Охват предприятий, вузов, научных и общ. организаций – 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330+</a:t>
            </a:r>
          </a:p>
        </p:txBody>
      </p: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E72DA934-5924-47FD-AA48-54C966F6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28" y="4811209"/>
            <a:ext cx="465147" cy="596062"/>
          </a:xfrm>
          <a:prstGeom prst="rect">
            <a:avLst/>
          </a:prstGeom>
        </p:spPr>
      </p:pic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957F604D-580B-4FDC-99FA-02548738200F}"/>
              </a:ext>
            </a:extLst>
          </p:cNvPr>
          <p:cNvSpPr/>
          <p:nvPr/>
        </p:nvSpPr>
        <p:spPr>
          <a:xfrm>
            <a:off x="4997165" y="4901865"/>
            <a:ext cx="3240100" cy="162946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 anchorCtr="0"/>
          <a:lstStyle/>
          <a:p>
            <a:pPr indent="-171450" defTabSz="914377" fontAlgn="ctr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ru-RU" sz="1400" kern="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Профстандарты</a:t>
            </a: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</a:p>
          <a:p>
            <a:pPr indent="-171450" defTabSz="914377" fontAlgn="ctr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Квалификации – 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227</a:t>
            </a:r>
          </a:p>
          <a:p>
            <a:pPr indent="-171450" defTabSz="914377" fontAlgn="ctr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Тестовые задания  – 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7000+</a:t>
            </a:r>
          </a:p>
          <a:p>
            <a:pPr marL="177800" indent="-177800" defTabSz="914377" fontAlgn="ctr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ПОА образовательных    программ –  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</a:t>
            </a:r>
          </a:p>
          <a:p>
            <a:pPr marL="177800" indent="-177800" defTabSz="914377" fontAlgn="ctr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Специалисты и студенты, прошедшие НОК – </a:t>
            </a:r>
            <a:r>
              <a:rPr lang="en-US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00+</a:t>
            </a: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1E1362E8-2CB8-4B68-80A1-CA780FA98F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A15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39634" y="4926522"/>
            <a:ext cx="465146" cy="480749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AF0E06AE-018A-4056-AEB1-F405B19EC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719099" y="4902018"/>
            <a:ext cx="505253" cy="505253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9414E031-8C47-44F0-B60C-49BDF6EDEC4B}"/>
              </a:ext>
            </a:extLst>
          </p:cNvPr>
          <p:cNvSpPr txBox="1"/>
          <p:nvPr/>
        </p:nvSpPr>
        <p:spPr>
          <a:xfrm>
            <a:off x="8394704" y="4888104"/>
            <a:ext cx="34215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Цифровая </a:t>
            </a: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платформа Совета по профессиональным квалификациям в </a:t>
            </a:r>
            <a:r>
              <a:rPr lang="ru-RU" sz="1400" kern="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наноиндстрии</a:t>
            </a: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https://spknano.ru/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7800" indent="-177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Группа в Фейсбуке  </a:t>
            </a:r>
            <a:r>
              <a:rPr lang="ru-RU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https://www.facebook.com/spknano </a:t>
            </a:r>
          </a:p>
          <a:p>
            <a:pPr marL="177800" indent="-177800" defTabSz="914377" fontAlgn="ctr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ru-RU" sz="1400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Реестр сведений о НОК      </a:t>
            </a:r>
            <a:r>
              <a:rPr lang="ru-RU" sz="1400" b="1" kern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https://nok-nark.ru/ </a:t>
            </a:r>
          </a:p>
          <a:p>
            <a:endParaRPr lang="ru-RU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Прямоугольник 107">
            <a:extLst>
              <a:ext uri="{FF2B5EF4-FFF2-40B4-BE49-F238E27FC236}">
                <a16:creationId xmlns:a16="http://schemas.microsoft.com/office/drawing/2014/main" id="{6FD00DB8-387A-481E-9EB7-A862D8DFE00C}"/>
              </a:ext>
            </a:extLst>
          </p:cNvPr>
          <p:cNvSpPr/>
          <p:nvPr/>
        </p:nvSpPr>
        <p:spPr>
          <a:xfrm>
            <a:off x="10481703" y="3863274"/>
            <a:ext cx="1710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92E40"/>
              </a:buClr>
              <a:buSzPct val="100000"/>
              <a:defRPr/>
            </a:pPr>
            <a:r>
              <a:rPr lang="ru-RU" sz="1000" kern="0" dirty="0">
                <a:solidFill>
                  <a:srgbClr val="152E41"/>
                </a:solidFill>
                <a:latin typeface="Encode Sans Semi Condensed"/>
                <a:sym typeface="Encode Sans Semi Condensed"/>
              </a:rPr>
              <a:t>ЭЦ</a:t>
            </a:r>
            <a:r>
              <a:rPr lang="en-US" sz="1000" kern="0" dirty="0">
                <a:solidFill>
                  <a:srgbClr val="152E41"/>
                </a:solidFill>
                <a:latin typeface="Encode Sans Semi Condensed"/>
                <a:sym typeface="Encode Sans Semi Condensed"/>
              </a:rPr>
              <a:t>: </a:t>
            </a:r>
            <a:r>
              <a:rPr lang="ru-RU" sz="1000" kern="0" dirty="0">
                <a:solidFill>
                  <a:srgbClr val="152E41"/>
                </a:solidFill>
              </a:rPr>
              <a:t>Дальневосточный федеральный университет</a:t>
            </a:r>
          </a:p>
        </p:txBody>
      </p:sp>
      <p:cxnSp>
        <p:nvCxnSpPr>
          <p:cNvPr id="111" name="Прямая соединительная линия 110">
            <a:extLst>
              <a:ext uri="{FF2B5EF4-FFF2-40B4-BE49-F238E27FC236}">
                <a16:creationId xmlns:a16="http://schemas.microsoft.com/office/drawing/2014/main" id="{92AC7D9B-80B6-4E02-B56D-C1D8648F4F3A}"/>
              </a:ext>
            </a:extLst>
          </p:cNvPr>
          <p:cNvCxnSpPr>
            <a:cxnSpLocks/>
          </p:cNvCxnSpPr>
          <p:nvPr/>
        </p:nvCxnSpPr>
        <p:spPr>
          <a:xfrm flipH="1" flipV="1">
            <a:off x="6498243" y="3612242"/>
            <a:ext cx="1689030" cy="50929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B3FDD417-1918-449B-B9ED-9F805830571C}"/>
              </a:ext>
            </a:extLst>
          </p:cNvPr>
          <p:cNvSpPr/>
          <p:nvPr/>
        </p:nvSpPr>
        <p:spPr>
          <a:xfrm>
            <a:off x="8187272" y="4261125"/>
            <a:ext cx="18892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92E40"/>
              </a:buClr>
              <a:buSzPct val="100000"/>
              <a:defRPr/>
            </a:pPr>
            <a:r>
              <a:rPr lang="ru-RU" sz="1000" kern="0" dirty="0">
                <a:solidFill>
                  <a:srgbClr val="152E41"/>
                </a:solidFill>
                <a:latin typeface="Encode Sans Semi Condensed"/>
                <a:sym typeface="Encode Sans Semi Condensed"/>
              </a:rPr>
              <a:t>ЭЦ</a:t>
            </a:r>
            <a:r>
              <a:rPr lang="en-US" sz="1000" kern="0" dirty="0">
                <a:solidFill>
                  <a:srgbClr val="152E41"/>
                </a:solidFill>
                <a:latin typeface="Encode Sans Semi Condensed"/>
                <a:sym typeface="Encode Sans Semi Condensed"/>
              </a:rPr>
              <a:t>: </a:t>
            </a:r>
            <a:r>
              <a:rPr lang="ru-RU" sz="1000" kern="0" dirty="0">
                <a:solidFill>
                  <a:srgbClr val="152E41"/>
                </a:solidFill>
              </a:rPr>
              <a:t>Томский промышленно-гуманитарный колледж</a:t>
            </a:r>
          </a:p>
          <a:p>
            <a:pPr>
              <a:buClr>
                <a:srgbClr val="192E40"/>
              </a:buClr>
              <a:buSzPct val="100000"/>
              <a:defRPr/>
            </a:pPr>
            <a:endParaRPr lang="ru-RU" sz="1000" kern="0" dirty="0">
              <a:solidFill>
                <a:srgbClr val="152E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1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6B7EE78-3668-4427-8AB0-58B0E381B8BB}"/>
              </a:ext>
            </a:extLst>
          </p:cNvPr>
          <p:cNvGrpSpPr/>
          <p:nvPr/>
        </p:nvGrpSpPr>
        <p:grpSpPr>
          <a:xfrm>
            <a:off x="389475" y="113425"/>
            <a:ext cx="11451551" cy="479373"/>
            <a:chOff x="317271" y="1118862"/>
            <a:chExt cx="11318687" cy="46278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F31C3B40-9D53-45AC-9F58-9F1746E329CF}"/>
                </a:ext>
              </a:extLst>
            </p:cNvPr>
            <p:cNvSpPr/>
            <p:nvPr/>
          </p:nvSpPr>
          <p:spPr>
            <a:xfrm>
              <a:off x="392236" y="1195382"/>
              <a:ext cx="11243722" cy="38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0909C117-8464-48BB-8B7E-8E6095ACD18D}"/>
                </a:ext>
              </a:extLst>
            </p:cNvPr>
            <p:cNvSpPr/>
            <p:nvPr/>
          </p:nvSpPr>
          <p:spPr>
            <a:xfrm>
              <a:off x="317271" y="1118862"/>
              <a:ext cx="11243722" cy="3862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42B55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Пилотный проект СПК в наноиндустрии «Вход в профессию»</a:t>
              </a:r>
            </a:p>
          </p:txBody>
        </p:sp>
      </p:grpSp>
      <p:sp>
        <p:nvSpPr>
          <p:cNvPr id="23" name="Rectangle 28">
            <a:extLst>
              <a:ext uri="{FF2B5EF4-FFF2-40B4-BE49-F238E27FC236}">
                <a16:creationId xmlns:a16="http://schemas.microsoft.com/office/drawing/2014/main" id="{DB513C9C-F220-4158-A424-A18BD5C46D25}"/>
              </a:ext>
            </a:extLst>
          </p:cNvPr>
          <p:cNvSpPr/>
          <p:nvPr/>
        </p:nvSpPr>
        <p:spPr>
          <a:xfrm>
            <a:off x="389475" y="786393"/>
            <a:ext cx="11451549" cy="1127643"/>
          </a:xfrm>
          <a:prstGeom prst="rect">
            <a:avLst/>
          </a:prstGeom>
          <a:solidFill>
            <a:srgbClr val="03A9F5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>
            <a:outerShdw blurRad="355600" dist="101600" dir="5400000" algn="t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marL="2417763" marR="0" lvl="0" indent="-241776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«Вход в профессию»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Encode Sans Semi Condensed"/>
              </a:rPr>
              <a:t>–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профессиональный экзамен для студентов, проводимый ЦОК и ЭЦ в наноиндустрии по адаптированным* оценочным средствам, учитывающих как требования к компетенциям, осваиваемым в ходе освоения ОПОП, так и отсутствие опыта работы у студентов.  </a:t>
            </a:r>
          </a:p>
          <a:p>
            <a:pPr marL="5381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00" b="1" i="0" u="none" strike="noStrike" kern="1200" cap="none" spc="0" normalizeH="0" baseline="0" noProof="0" dirty="0">
                <a:ln>
                  <a:noFill/>
                </a:ln>
                <a:solidFill>
                  <a:srgbClr val="5D77C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kumimoji="0" lang="ru-RU" sz="1300" b="1" i="1" u="none" strike="noStrike" kern="1200" cap="none" spc="0" normalizeH="0" baseline="0" noProof="0" dirty="0">
                <a:ln>
                  <a:noFill/>
                </a:ln>
                <a:solidFill>
                  <a:srgbClr val="5D77C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Адаптация проводится совместно методологом ЦОК (ЭЦ) и преподавателями образовательных организаций. Адаптированные оценочные средства согласовываются с СПК в наноиндустрии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5232DDE-4401-4AD7-9339-A31760C876FE}"/>
              </a:ext>
            </a:extLst>
          </p:cNvPr>
          <p:cNvGrpSpPr/>
          <p:nvPr/>
        </p:nvGrpSpPr>
        <p:grpSpPr>
          <a:xfrm>
            <a:off x="1272318" y="2141135"/>
            <a:ext cx="9610019" cy="3155080"/>
            <a:chOff x="204240" y="3425143"/>
            <a:chExt cx="8968351" cy="2414508"/>
          </a:xfrm>
        </p:grpSpPr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1F604DC4-8E32-4FA8-AC97-FC582367AFA4}"/>
                </a:ext>
              </a:extLst>
            </p:cNvPr>
            <p:cNvCxnSpPr/>
            <p:nvPr/>
          </p:nvCxnSpPr>
          <p:spPr>
            <a:xfrm flipV="1">
              <a:off x="2316895" y="4571461"/>
              <a:ext cx="4743038" cy="736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CBACF1D2-CD88-410E-8DB1-765905C9420E}"/>
                </a:ext>
              </a:extLst>
            </p:cNvPr>
            <p:cNvSpPr/>
            <p:nvPr/>
          </p:nvSpPr>
          <p:spPr>
            <a:xfrm>
              <a:off x="3299501" y="3425143"/>
              <a:ext cx="2777827" cy="965068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>
              <a:outerShdw blurRad="3556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42B55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Профессиональный экзамен для студентов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42B55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«Вход в профессию»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A48EE9AA-757F-421F-9819-3FE15321D86A}"/>
                </a:ext>
              </a:extLst>
            </p:cNvPr>
            <p:cNvSpPr/>
            <p:nvPr/>
          </p:nvSpPr>
          <p:spPr>
            <a:xfrm>
              <a:off x="204240" y="4754723"/>
              <a:ext cx="2882647" cy="1084928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>
              <a:outerShdw blurRad="3556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42B5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Проведение оценки студента на соответствие требованиям квалификации без привязки к аттестационным процедурам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D560593C-495D-4336-A853-71607D0DBDF1}"/>
                </a:ext>
              </a:extLst>
            </p:cNvPr>
            <p:cNvSpPr/>
            <p:nvPr/>
          </p:nvSpPr>
          <p:spPr>
            <a:xfrm>
              <a:off x="3247092" y="4754723"/>
              <a:ext cx="2882647" cy="1084928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>
              <a:outerShdw blurRad="3556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42B5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Проведение промежуточной аттестации по итогам освоения профессионального модуля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3832D27A-B74C-4292-B0B4-7207343B1C2E}"/>
                </a:ext>
              </a:extLst>
            </p:cNvPr>
            <p:cNvSpPr/>
            <p:nvPr/>
          </p:nvSpPr>
          <p:spPr>
            <a:xfrm>
              <a:off x="6289944" y="4754723"/>
              <a:ext cx="2882647" cy="1084928"/>
            </a:xfrm>
            <a:prstGeom prst="rect">
              <a:avLst/>
            </a:prstGeom>
            <a:solidFill>
              <a:srgbClr val="5B9BD5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>
              <a:outerShdw blurRad="355600" dist="1016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42B55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Внедрение механизмов независимой оценки квалификации в ГИА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9D7BF219-F4E1-4C85-8CEC-CE66B53B945C}"/>
                </a:ext>
              </a:extLst>
            </p:cNvPr>
            <p:cNvCxnSpPr/>
            <p:nvPr/>
          </p:nvCxnSpPr>
          <p:spPr>
            <a:xfrm>
              <a:off x="2316895" y="4578827"/>
              <a:ext cx="0" cy="17589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D76A09B8-0E81-4D28-913C-08578EA0FF85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688415" y="4390211"/>
              <a:ext cx="0" cy="364512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44F7F4D1-6F02-4866-B1DE-791BB0183033}"/>
                </a:ext>
              </a:extLst>
            </p:cNvPr>
            <p:cNvCxnSpPr/>
            <p:nvPr/>
          </p:nvCxnSpPr>
          <p:spPr>
            <a:xfrm>
              <a:off x="7059933" y="4578827"/>
              <a:ext cx="0" cy="175896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ADD2E85-7E5D-4902-B041-D7563CDA243D}"/>
              </a:ext>
            </a:extLst>
          </p:cNvPr>
          <p:cNvSpPr/>
          <p:nvPr/>
        </p:nvSpPr>
        <p:spPr>
          <a:xfrm>
            <a:off x="1403107" y="5737404"/>
            <a:ext cx="9348439" cy="793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Результаты пилотного проекта учитываются в качестве аккредитационного критерия в рамках ПОА программ в сфере нанотехнологий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70053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6B7EE78-3668-4427-8AB0-58B0E381B8BB}"/>
              </a:ext>
            </a:extLst>
          </p:cNvPr>
          <p:cNvGrpSpPr/>
          <p:nvPr/>
        </p:nvGrpSpPr>
        <p:grpSpPr>
          <a:xfrm>
            <a:off x="350964" y="305997"/>
            <a:ext cx="11470144" cy="487257"/>
            <a:chOff x="279196" y="1090443"/>
            <a:chExt cx="11337064" cy="470390"/>
          </a:xfrm>
        </p:grpSpPr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F31C3B40-9D53-45AC-9F58-9F1746E329CF}"/>
                </a:ext>
              </a:extLst>
            </p:cNvPr>
            <p:cNvSpPr/>
            <p:nvPr/>
          </p:nvSpPr>
          <p:spPr>
            <a:xfrm>
              <a:off x="372538" y="1184936"/>
              <a:ext cx="11243722" cy="37589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0909C117-8464-48BB-8B7E-8E6095ACD18D}"/>
                </a:ext>
              </a:extLst>
            </p:cNvPr>
            <p:cNvSpPr/>
            <p:nvPr/>
          </p:nvSpPr>
          <p:spPr>
            <a:xfrm>
              <a:off x="279196" y="1090443"/>
              <a:ext cx="11243722" cy="3862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sz="2000" b="1" dirty="0">
                  <a:solidFill>
                    <a:srgbClr val="042B55"/>
                  </a:solidFill>
                  <a:latin typeface="Calibri"/>
                </a:rPr>
                <a:t>Итоги проведения профессионального экзамена «Вход в профессию» </a:t>
              </a:r>
              <a:r>
                <a:rPr lang="en-US" sz="2000" b="1" dirty="0">
                  <a:solidFill>
                    <a:srgbClr val="042B55"/>
                  </a:solidFill>
                  <a:latin typeface="Calibri"/>
                </a:rPr>
                <a:t>(</a:t>
              </a:r>
              <a:r>
                <a:rPr lang="ru-RU" sz="2000" b="1" dirty="0">
                  <a:solidFill>
                    <a:srgbClr val="042B55"/>
                  </a:solidFill>
                  <a:latin typeface="Calibri"/>
                </a:rPr>
                <a:t>на 01.10.21)</a:t>
              </a:r>
            </a:p>
          </p:txBody>
        </p:sp>
      </p:grp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18422C2-C215-48D3-8010-B43AA1B5CA50}"/>
              </a:ext>
            </a:extLst>
          </p:cNvPr>
          <p:cNvSpPr/>
          <p:nvPr/>
        </p:nvSpPr>
        <p:spPr>
          <a:xfrm>
            <a:off x="929600" y="3955621"/>
            <a:ext cx="3126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b="1" dirty="0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4D94A1F-CFED-498E-B2F0-0B911E1651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07" y="2978029"/>
            <a:ext cx="1287660" cy="1287660"/>
          </a:xfrm>
          <a:prstGeom prst="rect">
            <a:avLst/>
          </a:prstGeom>
        </p:spPr>
      </p:pic>
      <p:pic>
        <p:nvPicPr>
          <p:cNvPr id="56" name="Рисунок 55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E4BB9946-7B43-4986-9C91-4F10E4149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284" y="2832530"/>
            <a:ext cx="1156673" cy="1520369"/>
          </a:xfrm>
          <a:prstGeom prst="rect">
            <a:avLst/>
          </a:prstGeom>
        </p:spPr>
      </p:pic>
      <p:pic>
        <p:nvPicPr>
          <p:cNvPr id="57" name="Рисунок 56" descr="Изображение выглядит как рисунок, знак&#10;&#10;Автоматически созданное описание">
            <a:extLst>
              <a:ext uri="{FF2B5EF4-FFF2-40B4-BE49-F238E27FC236}">
                <a16:creationId xmlns:a16="http://schemas.microsoft.com/office/drawing/2014/main" id="{E67E40EC-C40A-434E-B839-4F2E7F30C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5112" y="4416761"/>
            <a:ext cx="1329902" cy="1576179"/>
          </a:xfrm>
          <a:prstGeom prst="rect">
            <a:avLst/>
          </a:prstGeom>
        </p:spPr>
      </p:pic>
      <p:pic>
        <p:nvPicPr>
          <p:cNvPr id="58" name="Рисунок 57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32C495FC-5ADB-4ED3-83E1-942CEE17EA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8145" y="2978029"/>
            <a:ext cx="1182486" cy="1274714"/>
          </a:xfrm>
          <a:prstGeom prst="rect">
            <a:avLst/>
          </a:prstGeom>
        </p:spPr>
      </p:pic>
      <p:pic>
        <p:nvPicPr>
          <p:cNvPr id="59" name="Рисунок 58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FB908CCF-8969-4154-9A14-5D28FC2171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FilmGrain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784" y="4520431"/>
            <a:ext cx="1168328" cy="1315683"/>
          </a:xfrm>
          <a:prstGeom prst="rect">
            <a:avLst/>
          </a:prstGeom>
        </p:spPr>
      </p:pic>
      <p:pic>
        <p:nvPicPr>
          <p:cNvPr id="67" name="Рисунок 66" descr="Изображение выглядит как стол, люди, сидит,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AC08BCB6-095A-4CB7-835A-829E79F5A7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2618" y="982628"/>
            <a:ext cx="2333311" cy="1719292"/>
          </a:xfrm>
          <a:prstGeom prst="rect">
            <a:avLst/>
          </a:prstGeom>
        </p:spPr>
      </p:pic>
      <p:pic>
        <p:nvPicPr>
          <p:cNvPr id="68" name="Рисунок 67" descr="Изображение выглядит как человек, внутренний, люди, группа&#10;&#10;Автоматически созданное описание">
            <a:extLst>
              <a:ext uri="{FF2B5EF4-FFF2-40B4-BE49-F238E27FC236}">
                <a16:creationId xmlns:a16="http://schemas.microsoft.com/office/drawing/2014/main" id="{48E12918-5539-4586-BF8C-27F53CFFBD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1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7445" y="4094120"/>
            <a:ext cx="2333310" cy="1611666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696F6E9B-A6B8-41D0-9A4F-AB00BA3AF143}"/>
              </a:ext>
            </a:extLst>
          </p:cNvPr>
          <p:cNvGrpSpPr/>
          <p:nvPr/>
        </p:nvGrpSpPr>
        <p:grpSpPr>
          <a:xfrm>
            <a:off x="218065" y="952768"/>
            <a:ext cx="3838339" cy="1654621"/>
            <a:chOff x="519958" y="973790"/>
            <a:chExt cx="4171464" cy="1806678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5FD19232-9298-4DBA-950E-84AA1039B090}"/>
                </a:ext>
              </a:extLst>
            </p:cNvPr>
            <p:cNvGrpSpPr/>
            <p:nvPr/>
          </p:nvGrpSpPr>
          <p:grpSpPr>
            <a:xfrm>
              <a:off x="519958" y="977957"/>
              <a:ext cx="936000" cy="936000"/>
              <a:chOff x="539309" y="1240368"/>
              <a:chExt cx="936000" cy="936000"/>
            </a:xfrm>
          </p:grpSpPr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BF58D447-206F-437E-9FD7-9EA43AE91207}"/>
                  </a:ext>
                </a:extLst>
              </p:cNvPr>
              <p:cNvSpPr/>
              <p:nvPr/>
            </p:nvSpPr>
            <p:spPr>
              <a:xfrm>
                <a:off x="539309" y="1240368"/>
                <a:ext cx="936000" cy="936000"/>
              </a:xfrm>
              <a:prstGeom prst="ellipse">
                <a:avLst/>
              </a:prstGeom>
              <a:noFill/>
              <a:ln w="38100">
                <a:solidFill>
                  <a:srgbClr val="042B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D965C2D-4266-4535-9F19-6F6ECF4046A5}"/>
                  </a:ext>
                </a:extLst>
              </p:cNvPr>
              <p:cNvSpPr txBox="1"/>
              <p:nvPr/>
            </p:nvSpPr>
            <p:spPr>
              <a:xfrm>
                <a:off x="617388" y="1337134"/>
                <a:ext cx="792480" cy="80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b="1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5</a:t>
                </a:r>
                <a:r>
                  <a:rPr lang="ru-RU" dirty="0">
                    <a:solidFill>
                      <a:srgbClr val="1783BB"/>
                    </a:solidFill>
                  </a:rPr>
                  <a:t> </a:t>
                </a:r>
                <a:r>
                  <a:rPr lang="ru-RU" sz="14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вузов</a:t>
                </a:r>
              </a:p>
            </p:txBody>
          </p:sp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24C3A7FA-67A1-4A99-9562-5DD49A31A436}"/>
                </a:ext>
              </a:extLst>
            </p:cNvPr>
            <p:cNvGrpSpPr/>
            <p:nvPr/>
          </p:nvGrpSpPr>
          <p:grpSpPr>
            <a:xfrm>
              <a:off x="1782908" y="1628467"/>
              <a:ext cx="1160739" cy="1152001"/>
              <a:chOff x="1850439" y="1558751"/>
              <a:chExt cx="1160739" cy="115200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58CBF61A-1147-49B7-9025-6290DA33DF22}"/>
                  </a:ext>
                </a:extLst>
              </p:cNvPr>
              <p:cNvSpPr/>
              <p:nvPr/>
            </p:nvSpPr>
            <p:spPr>
              <a:xfrm>
                <a:off x="1850439" y="1558751"/>
                <a:ext cx="1152000" cy="1152001"/>
              </a:xfrm>
              <a:prstGeom prst="ellipse">
                <a:avLst/>
              </a:prstGeom>
              <a:noFill/>
              <a:ln w="38100">
                <a:solidFill>
                  <a:srgbClr val="042B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1783BB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2AA0CCF-21E9-4C77-8029-AFA91D8FB439}"/>
                  </a:ext>
                </a:extLst>
              </p:cNvPr>
              <p:cNvSpPr txBox="1"/>
              <p:nvPr/>
            </p:nvSpPr>
            <p:spPr>
              <a:xfrm>
                <a:off x="1859178" y="1697839"/>
                <a:ext cx="1152000" cy="8737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200" b="1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12</a:t>
                </a:r>
                <a:r>
                  <a:rPr lang="ru-RU" dirty="0">
                    <a:solidFill>
                      <a:srgbClr val="1783BB"/>
                    </a:solidFill>
                  </a:rPr>
                  <a:t> </a:t>
                </a:r>
                <a:r>
                  <a:rPr lang="ru-RU" sz="14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экзаменов</a:t>
                </a:r>
              </a:p>
            </p:txBody>
          </p:sp>
        </p:grp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50BEA0D5-A373-4C82-8988-F520085CA639}"/>
                </a:ext>
              </a:extLst>
            </p:cNvPr>
            <p:cNvGrpSpPr/>
            <p:nvPr/>
          </p:nvGrpSpPr>
          <p:grpSpPr>
            <a:xfrm>
              <a:off x="3323422" y="973790"/>
              <a:ext cx="1368000" cy="1375792"/>
              <a:chOff x="3323422" y="973790"/>
              <a:chExt cx="1368000" cy="1375792"/>
            </a:xfrm>
          </p:grpSpPr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60310A67-20AE-45CB-B3DE-820068075C18}"/>
                  </a:ext>
                </a:extLst>
              </p:cNvPr>
              <p:cNvSpPr/>
              <p:nvPr/>
            </p:nvSpPr>
            <p:spPr>
              <a:xfrm>
                <a:off x="3323422" y="973790"/>
                <a:ext cx="1368000" cy="1375792"/>
              </a:xfrm>
              <a:prstGeom prst="ellipse">
                <a:avLst/>
              </a:prstGeom>
              <a:noFill/>
              <a:ln w="38100">
                <a:solidFill>
                  <a:srgbClr val="042B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F7D70E-FA41-445E-BEB2-CF89DAB18D29}"/>
                  </a:ext>
                </a:extLst>
              </p:cNvPr>
              <p:cNvSpPr txBox="1"/>
              <p:nvPr/>
            </p:nvSpPr>
            <p:spPr>
              <a:xfrm>
                <a:off x="3406044" y="1166802"/>
                <a:ext cx="1180010" cy="940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600" b="1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248</a:t>
                </a:r>
                <a:r>
                  <a:rPr lang="ru-RU" sz="2800" b="1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 </a:t>
                </a:r>
                <a:r>
                  <a:rPr lang="ru-RU" sz="14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студентов</a:t>
                </a:r>
              </a:p>
            </p:txBody>
          </p:sp>
        </p:grpSp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8DC15F54-5CAB-40BB-8859-499A5D2E7C09}"/>
                </a:ext>
              </a:extLst>
            </p:cNvPr>
            <p:cNvCxnSpPr>
              <a:cxnSpLocks/>
            </p:cNvCxnSpPr>
            <p:nvPr/>
          </p:nvCxnSpPr>
          <p:spPr>
            <a:xfrm>
              <a:off x="1377769" y="1663683"/>
              <a:ext cx="480152" cy="281357"/>
            </a:xfrm>
            <a:prstGeom prst="line">
              <a:avLst/>
            </a:prstGeom>
            <a:ln w="28575">
              <a:solidFill>
                <a:srgbClr val="042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>
              <a:extLst>
                <a:ext uri="{FF2B5EF4-FFF2-40B4-BE49-F238E27FC236}">
                  <a16:creationId xmlns:a16="http://schemas.microsoft.com/office/drawing/2014/main" id="{4337AA5F-E372-48F4-8E72-C4E7F0391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6776" y="1764718"/>
              <a:ext cx="436728" cy="203689"/>
            </a:xfrm>
            <a:prstGeom prst="line">
              <a:avLst/>
            </a:prstGeom>
            <a:ln w="28575">
              <a:solidFill>
                <a:srgbClr val="042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37A78334-4780-43D8-8952-89BFCD1D6FFC}"/>
              </a:ext>
            </a:extLst>
          </p:cNvPr>
          <p:cNvSpPr/>
          <p:nvPr/>
        </p:nvSpPr>
        <p:spPr>
          <a:xfrm>
            <a:off x="4143454" y="2757388"/>
            <a:ext cx="2251499" cy="1475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42B55"/>
                </a:solidFill>
              </a:rPr>
              <a:t>85 % студентов сдали экзамен успешно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A1F5D077-3D6F-4C49-8768-8D7F00AC8825}"/>
              </a:ext>
            </a:extLst>
          </p:cNvPr>
          <p:cNvGrpSpPr/>
          <p:nvPr/>
        </p:nvGrpSpPr>
        <p:grpSpPr>
          <a:xfrm>
            <a:off x="7359883" y="906269"/>
            <a:ext cx="4218554" cy="1705325"/>
            <a:chOff x="7568953" y="1038706"/>
            <a:chExt cx="4218554" cy="1705325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3B825BDF-2F7E-4F33-AFD3-83E19DCE3429}"/>
                </a:ext>
              </a:extLst>
            </p:cNvPr>
            <p:cNvGrpSpPr/>
            <p:nvPr/>
          </p:nvGrpSpPr>
          <p:grpSpPr>
            <a:xfrm>
              <a:off x="7568953" y="1772031"/>
              <a:ext cx="972000" cy="972000"/>
              <a:chOff x="7673351" y="2006029"/>
              <a:chExt cx="972000" cy="972000"/>
            </a:xfrm>
          </p:grpSpPr>
          <p:sp>
            <p:nvSpPr>
              <p:cNvPr id="49" name="Овал 48">
                <a:extLst>
                  <a:ext uri="{FF2B5EF4-FFF2-40B4-BE49-F238E27FC236}">
                    <a16:creationId xmlns:a16="http://schemas.microsoft.com/office/drawing/2014/main" id="{12FAFAA6-8540-4135-A902-1CA29FC81284}"/>
                  </a:ext>
                </a:extLst>
              </p:cNvPr>
              <p:cNvSpPr/>
              <p:nvPr/>
            </p:nvSpPr>
            <p:spPr>
              <a:xfrm>
                <a:off x="7673351" y="2006029"/>
                <a:ext cx="972000" cy="972000"/>
              </a:xfrm>
              <a:prstGeom prst="ellipse">
                <a:avLst/>
              </a:prstGeom>
              <a:noFill/>
              <a:ln w="38100">
                <a:solidFill>
                  <a:srgbClr val="042B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1783BB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695EFF-CC73-4682-941F-E88D324CE243}"/>
                  </a:ext>
                </a:extLst>
              </p:cNvPr>
              <p:cNvSpPr txBox="1"/>
              <p:nvPr/>
            </p:nvSpPr>
            <p:spPr>
              <a:xfrm>
                <a:off x="7765561" y="2113559"/>
                <a:ext cx="792480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b="1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+30</a:t>
                </a:r>
                <a:r>
                  <a:rPr lang="ru-RU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 </a:t>
                </a:r>
                <a:r>
                  <a:rPr lang="ru-RU" sz="14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вузов</a:t>
                </a:r>
              </a:p>
            </p:txBody>
          </p:sp>
        </p:grp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411A288-1C7A-4754-ADA8-B1F928E729BA}"/>
                </a:ext>
              </a:extLst>
            </p:cNvPr>
            <p:cNvGrpSpPr/>
            <p:nvPr/>
          </p:nvGrpSpPr>
          <p:grpSpPr>
            <a:xfrm>
              <a:off x="8831305" y="1038706"/>
              <a:ext cx="1180010" cy="1152000"/>
              <a:chOff x="8805387" y="1902916"/>
              <a:chExt cx="1180010" cy="1152000"/>
            </a:xfrm>
          </p:grpSpPr>
          <p:sp>
            <p:nvSpPr>
              <p:cNvPr id="50" name="Овал 49">
                <a:extLst>
                  <a:ext uri="{FF2B5EF4-FFF2-40B4-BE49-F238E27FC236}">
                    <a16:creationId xmlns:a16="http://schemas.microsoft.com/office/drawing/2014/main" id="{AD725F83-96DD-477B-A443-C6066673A6DF}"/>
                  </a:ext>
                </a:extLst>
              </p:cNvPr>
              <p:cNvSpPr/>
              <p:nvPr/>
            </p:nvSpPr>
            <p:spPr>
              <a:xfrm>
                <a:off x="8805387" y="1902916"/>
                <a:ext cx="1152000" cy="1152000"/>
              </a:xfrm>
              <a:prstGeom prst="ellipse">
                <a:avLst/>
              </a:prstGeom>
              <a:noFill/>
              <a:ln w="38100">
                <a:solidFill>
                  <a:srgbClr val="042B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1783BB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153E43-0DD4-4511-9C35-73759B2D864B}"/>
                  </a:ext>
                </a:extLst>
              </p:cNvPr>
              <p:cNvSpPr txBox="1"/>
              <p:nvPr/>
            </p:nvSpPr>
            <p:spPr>
              <a:xfrm>
                <a:off x="8805387" y="2067846"/>
                <a:ext cx="118001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200" b="1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+100</a:t>
                </a:r>
                <a:r>
                  <a:rPr lang="ru-RU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 </a:t>
                </a:r>
                <a:r>
                  <a:rPr lang="ru-RU" sz="140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экзаменов</a:t>
                </a:r>
              </a:p>
            </p:txBody>
          </p:sp>
        </p:grp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DB522629-41F1-43F0-875D-85C4E06BAF6E}"/>
                </a:ext>
              </a:extLst>
            </p:cNvPr>
            <p:cNvGrpSpPr/>
            <p:nvPr/>
          </p:nvGrpSpPr>
          <p:grpSpPr>
            <a:xfrm>
              <a:off x="10419507" y="1374794"/>
              <a:ext cx="1368000" cy="1368000"/>
              <a:chOff x="10154245" y="1772868"/>
              <a:chExt cx="1368000" cy="1368000"/>
            </a:xfrm>
          </p:grpSpPr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id="{B70DB29B-5D01-4EAF-9936-EE7DF0F10DA8}"/>
                  </a:ext>
                </a:extLst>
              </p:cNvPr>
              <p:cNvSpPr/>
              <p:nvPr/>
            </p:nvSpPr>
            <p:spPr>
              <a:xfrm>
                <a:off x="10154245" y="1772868"/>
                <a:ext cx="1368000" cy="1368000"/>
              </a:xfrm>
              <a:prstGeom prst="ellipse">
                <a:avLst/>
              </a:prstGeom>
              <a:noFill/>
              <a:ln w="38100">
                <a:solidFill>
                  <a:srgbClr val="042B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1783BB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9088F6-BB69-4EDC-85F5-C69DCDDFDF4B}"/>
                  </a:ext>
                </a:extLst>
              </p:cNvPr>
              <p:cNvSpPr txBox="1"/>
              <p:nvPr/>
            </p:nvSpPr>
            <p:spPr>
              <a:xfrm>
                <a:off x="10248240" y="2037596"/>
                <a:ext cx="118001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600" b="1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1154</a:t>
                </a:r>
                <a:r>
                  <a:rPr lang="ru-RU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1783BB"/>
                    </a:solidFill>
                  </a:rPr>
                  <a:t>студента</a:t>
                </a:r>
              </a:p>
            </p:txBody>
          </p:sp>
        </p:grp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E7F55AA6-EFEE-4873-8515-251E9FA885AE}"/>
                </a:ext>
              </a:extLst>
            </p:cNvPr>
            <p:cNvCxnSpPr>
              <a:cxnSpLocks/>
            </p:cNvCxnSpPr>
            <p:nvPr/>
          </p:nvCxnSpPr>
          <p:spPr>
            <a:xfrm>
              <a:off x="9975895" y="1750722"/>
              <a:ext cx="441808" cy="257677"/>
            </a:xfrm>
            <a:prstGeom prst="line">
              <a:avLst/>
            </a:prstGeom>
            <a:ln w="28575">
              <a:solidFill>
                <a:srgbClr val="042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A482953E-692C-4035-A97F-E18955EB9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9983" y="1794780"/>
              <a:ext cx="401852" cy="186546"/>
            </a:xfrm>
            <a:prstGeom prst="line">
              <a:avLst/>
            </a:prstGeom>
            <a:ln w="28575">
              <a:solidFill>
                <a:srgbClr val="042B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Рисунок 91" descr="Изображение выглядит как рисунок, знак&#10;&#10;Автоматически созданное описание">
            <a:extLst>
              <a:ext uri="{FF2B5EF4-FFF2-40B4-BE49-F238E27FC236}">
                <a16:creationId xmlns:a16="http://schemas.microsoft.com/office/drawing/2014/main" id="{DB9DF0E3-BB0A-4681-9657-DA6F3CE62AFE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7258" y="6361930"/>
            <a:ext cx="1469669" cy="443963"/>
          </a:xfrm>
          <a:prstGeom prst="rect">
            <a:avLst/>
          </a:prstGeom>
        </p:spPr>
      </p:pic>
      <p:pic>
        <p:nvPicPr>
          <p:cNvPr id="94" name="Рисунок 9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8AC0708D-3656-403F-9D55-2D17795E6EFA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8630" y="5925907"/>
            <a:ext cx="721554" cy="797317"/>
          </a:xfrm>
          <a:prstGeom prst="rect">
            <a:avLst/>
          </a:prstGeom>
        </p:spPr>
      </p:pic>
      <p:pic>
        <p:nvPicPr>
          <p:cNvPr id="95" name="Рисунок 9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14434D46-D5D3-4C2A-A66D-A80C3124A01B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8973" y="6168658"/>
            <a:ext cx="1579506" cy="647597"/>
          </a:xfrm>
          <a:prstGeom prst="rect">
            <a:avLst/>
          </a:prstGeom>
        </p:spPr>
      </p:pic>
      <p:pic>
        <p:nvPicPr>
          <p:cNvPr id="96" name="Рисунок 95" descr="Изображение выглядит как рисунок, знак&#10;&#10;Автоматически созданное описание">
            <a:extLst>
              <a:ext uri="{FF2B5EF4-FFF2-40B4-BE49-F238E27FC236}">
                <a16:creationId xmlns:a16="http://schemas.microsoft.com/office/drawing/2014/main" id="{3953117B-7345-4B54-B5CD-71ACD82B87C3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7317" y="5934372"/>
            <a:ext cx="1329903" cy="764693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F7A10EA-BE4F-4BFE-AAE3-7BFA53C424D1}"/>
              </a:ext>
            </a:extLst>
          </p:cNvPr>
          <p:cNvGrpSpPr/>
          <p:nvPr/>
        </p:nvGrpSpPr>
        <p:grpSpPr>
          <a:xfrm>
            <a:off x="6583387" y="2775719"/>
            <a:ext cx="5569615" cy="1102703"/>
            <a:chOff x="6605621" y="2686863"/>
            <a:chExt cx="5569615" cy="1102703"/>
          </a:xfrm>
        </p:grpSpPr>
        <p:pic>
          <p:nvPicPr>
            <p:cNvPr id="87" name="Рисунок 86" descr="Изображение выглядит как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899AE344-DDE2-40C1-A2E7-4C3ABEAD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alphaModFix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91073" y="2686863"/>
              <a:ext cx="1009242" cy="921405"/>
            </a:xfrm>
            <a:prstGeom prst="rect">
              <a:avLst/>
            </a:prstGeom>
          </p:spPr>
        </p:pic>
        <p:pic>
          <p:nvPicPr>
            <p:cNvPr id="88" name="Рисунок 87" descr="Изображение выглядит как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58C114E5-3BD5-47F1-A121-02658A73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alphaModFix/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82137" y="2699723"/>
              <a:ext cx="793099" cy="960423"/>
            </a:xfrm>
            <a:prstGeom prst="rect">
              <a:avLst/>
            </a:prstGeom>
          </p:spPr>
        </p:pic>
        <p:pic>
          <p:nvPicPr>
            <p:cNvPr id="89" name="Рисунок 88" descr="Изображение выглядит как рисунок, еда&#10;&#10;Автоматически созданное описание">
              <a:extLst>
                <a:ext uri="{FF2B5EF4-FFF2-40B4-BE49-F238E27FC236}">
                  <a16:creationId xmlns:a16="http://schemas.microsoft.com/office/drawing/2014/main" id="{A8FE9E0F-9094-4FC0-B78A-DDDCEEADB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alphaModFix/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18155" y="2696381"/>
              <a:ext cx="1050479" cy="1033164"/>
            </a:xfrm>
            <a:prstGeom prst="rect">
              <a:avLst/>
            </a:prstGeom>
          </p:spPr>
        </p:pic>
        <p:pic>
          <p:nvPicPr>
            <p:cNvPr id="90" name="Рисунок 89" descr="Изображение выглядит как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642E6870-5B77-491B-B3C5-3387A18F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alphaModFix/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07120" y="2695143"/>
              <a:ext cx="816138" cy="1053427"/>
            </a:xfrm>
            <a:prstGeom prst="rect">
              <a:avLst/>
            </a:prstGeom>
          </p:spPr>
        </p:pic>
        <p:pic>
          <p:nvPicPr>
            <p:cNvPr id="97" name="Рисунок 96" descr="Изображение выглядит как еда,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8B5BD542-E497-47B4-8078-B67B182B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colorTemperature colorTemp="112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621" y="2686863"/>
              <a:ext cx="826661" cy="1100459"/>
            </a:xfrm>
            <a:prstGeom prst="rect">
              <a:avLst/>
            </a:prstGeom>
          </p:spPr>
        </p:pic>
        <p:pic>
          <p:nvPicPr>
            <p:cNvPr id="98" name="Рисунок 97" descr="Изображение выглядит как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A1FBBB08-7A2B-4E14-852B-39EEE19F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/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911" y="2689108"/>
              <a:ext cx="838915" cy="1100458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72C52DAA-330D-47B2-88E0-C7F97DC99C6F}"/>
              </a:ext>
            </a:extLst>
          </p:cNvPr>
          <p:cNvGrpSpPr/>
          <p:nvPr/>
        </p:nvGrpSpPr>
        <p:grpSpPr>
          <a:xfrm>
            <a:off x="6567776" y="3909660"/>
            <a:ext cx="5603356" cy="1025476"/>
            <a:chOff x="6551807" y="4006701"/>
            <a:chExt cx="5603356" cy="1025476"/>
          </a:xfrm>
        </p:grpSpPr>
        <p:pic>
          <p:nvPicPr>
            <p:cNvPr id="85" name="Рисунок 84" descr="Изображение выглядит как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E33F4B0B-2A19-4D2B-BB91-A35D04B2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alphaModFix/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51807" y="4006701"/>
              <a:ext cx="794861" cy="849804"/>
            </a:xfrm>
            <a:prstGeom prst="rect">
              <a:avLst/>
            </a:prstGeom>
          </p:spPr>
        </p:pic>
        <p:pic>
          <p:nvPicPr>
            <p:cNvPr id="86" name="Рисунок 85" descr="Изображение выглядит как игра&#10;&#10;Автоматически созданное описание">
              <a:extLst>
                <a:ext uri="{FF2B5EF4-FFF2-40B4-BE49-F238E27FC236}">
                  <a16:creationId xmlns:a16="http://schemas.microsoft.com/office/drawing/2014/main" id="{CA7DA5BF-49CE-40C8-9551-9DCE713B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alphaModFix/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25780" y="4030298"/>
              <a:ext cx="1006650" cy="1001879"/>
            </a:xfrm>
            <a:prstGeom prst="rect">
              <a:avLst/>
            </a:prstGeom>
          </p:spPr>
        </p:pic>
        <p:pic>
          <p:nvPicPr>
            <p:cNvPr id="99" name="Рисунок 98" descr="Изображение выглядит как часы,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CBB5904B-7EC2-4399-B1EC-FB8A173E3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alphaModFix/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478" y="4033191"/>
              <a:ext cx="848006" cy="855072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5329B3E2-298E-478C-83FD-AEC84186A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alphaModFix/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9671" y="4053267"/>
              <a:ext cx="1645492" cy="675219"/>
            </a:xfrm>
            <a:prstGeom prst="rect">
              <a:avLst/>
            </a:prstGeom>
          </p:spPr>
        </p:pic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32F91136-5312-4554-AD91-851E2E7D5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alphaModFix/>
              <a:extLst>
                <a:ext uri="{BEBA8EAE-BF5A-486C-A8C5-ECC9F3942E4B}">
                  <a14:imgProps xmlns:a14="http://schemas.microsoft.com/office/drawing/2010/main">
                    <a14:imgLayer r:embed="rId46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416" y="4036429"/>
              <a:ext cx="934471" cy="939143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E50937FA-F7E7-4C76-86C0-71D4FF450EB8}"/>
              </a:ext>
            </a:extLst>
          </p:cNvPr>
          <p:cNvGrpSpPr/>
          <p:nvPr/>
        </p:nvGrpSpPr>
        <p:grpSpPr>
          <a:xfrm>
            <a:off x="6576403" y="4914751"/>
            <a:ext cx="5526551" cy="1075815"/>
            <a:chOff x="6453320" y="5013615"/>
            <a:chExt cx="5526551" cy="1075815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951D7981-8E20-4F83-80D3-30CB57411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alphaModFix/>
              <a:extLst>
                <a:ext uri="{BEBA8EAE-BF5A-486C-A8C5-ECC9F3942E4B}">
                  <a14:imgProps xmlns:a14="http://schemas.microsoft.com/office/drawing/2010/main">
                    <a14:imgLayer r:embed="rId48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53320" y="5013615"/>
              <a:ext cx="1377275" cy="956958"/>
            </a:xfrm>
            <a:prstGeom prst="rect">
              <a:avLst/>
            </a:prstGeom>
          </p:spPr>
        </p:pic>
        <p:pic>
          <p:nvPicPr>
            <p:cNvPr id="91" name="Рисунок 90" descr="Изображение выглядит как рисунок&#10;&#10;Автоматически созданное описание">
              <a:extLst>
                <a:ext uri="{FF2B5EF4-FFF2-40B4-BE49-F238E27FC236}">
                  <a16:creationId xmlns:a16="http://schemas.microsoft.com/office/drawing/2014/main" id="{51274C93-EBA7-4254-89B9-03550625D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alphaModFix/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84134" y="5046300"/>
              <a:ext cx="2125531" cy="814787"/>
            </a:xfrm>
            <a:prstGeom prst="rect">
              <a:avLst/>
            </a:prstGeom>
          </p:spPr>
        </p:pic>
        <p:pic>
          <p:nvPicPr>
            <p:cNvPr id="25" name="Рисунок 24" descr="Изображение выглядит как текст, керамические изделия, фарфор&#10;&#10;Автоматически созданное описание">
              <a:extLst>
                <a:ext uri="{FF2B5EF4-FFF2-40B4-BE49-F238E27FC236}">
                  <a16:creationId xmlns:a16="http://schemas.microsoft.com/office/drawing/2014/main" id="{1F0E073D-D87D-4E22-B6A1-E5C0745F7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alphaModFix/>
              <a:extLst>
                <a:ext uri="{BEBA8EAE-BF5A-486C-A8C5-ECC9F3942E4B}">
                  <a14:imgProps xmlns:a14="http://schemas.microsoft.com/office/drawing/2010/main">
                    <a14:imgLayer r:embed="rId52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888" y="5059234"/>
              <a:ext cx="816137" cy="816137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EB95EBF-E9D1-47C9-83AE-6593CECC9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alphaModFix/>
              <a:extLst>
                <a:ext uri="{BEBA8EAE-BF5A-486C-A8C5-ECC9F3942E4B}">
                  <a14:imgProps xmlns:a14="http://schemas.microsoft.com/office/drawing/2010/main">
                    <a14:imgLayer r:embed="rId5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2568" y="5062127"/>
              <a:ext cx="1027303" cy="1027303"/>
            </a:xfrm>
            <a:prstGeom prst="rect">
              <a:avLst/>
            </a:prstGeom>
          </p:spPr>
        </p:pic>
      </p:grp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08ECF4B-B9A5-4872-B831-E17A551E101E}"/>
              </a:ext>
            </a:extLst>
          </p:cNvPr>
          <p:cNvPicPr>
            <a:picLocks noChangeAspect="1"/>
          </p:cNvPicPr>
          <p:nvPr/>
        </p:nvPicPr>
        <p:blipFill>
          <a:blip r:embed="rId55">
            <a:alphaModFix/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754" y="5961140"/>
            <a:ext cx="855365" cy="85536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BB08DA8-F3E4-4DF0-9C96-1CF892720C71}"/>
              </a:ext>
            </a:extLst>
          </p:cNvPr>
          <p:cNvPicPr>
            <a:picLocks noChangeAspect="1"/>
          </p:cNvPicPr>
          <p:nvPr/>
        </p:nvPicPr>
        <p:blipFill>
          <a:blip r:embed="rId57">
            <a:alphaModFix/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314" y="5871709"/>
            <a:ext cx="939143" cy="9391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3B4F40D-8007-489D-B0F0-A3E83F02DD83}"/>
              </a:ext>
            </a:extLst>
          </p:cNvPr>
          <p:cNvSpPr txBox="1"/>
          <p:nvPr/>
        </p:nvSpPr>
        <p:spPr>
          <a:xfrm>
            <a:off x="1226634" y="952768"/>
            <a:ext cx="139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42B55"/>
                </a:solidFill>
              </a:rPr>
              <a:t>ГИА - НОК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C48242A-F87C-40D2-9D9A-B2A99C7B97B1}"/>
              </a:ext>
            </a:extLst>
          </p:cNvPr>
          <p:cNvSpPr txBox="1"/>
          <p:nvPr/>
        </p:nvSpPr>
        <p:spPr>
          <a:xfrm>
            <a:off x="8561996" y="2224080"/>
            <a:ext cx="139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42B55"/>
                </a:solidFill>
              </a:rPr>
              <a:t>ПА - НОК</a:t>
            </a:r>
          </a:p>
        </p:txBody>
      </p:sp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E17EE18-83A1-4A82-98D1-C5CAECAC68C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91" y="5746116"/>
            <a:ext cx="1628287" cy="5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2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Группа 27"/>
          <p:cNvGrpSpPr/>
          <p:nvPr/>
        </p:nvGrpSpPr>
        <p:grpSpPr>
          <a:xfrm>
            <a:off x="482078" y="3403683"/>
            <a:ext cx="5004321" cy="768435"/>
            <a:chOff x="279057" y="0"/>
            <a:chExt cx="3929387" cy="398235"/>
          </a:xfrm>
        </p:grpSpPr>
        <p:sp>
          <p:nvSpPr>
            <p:cNvPr id="29" name="Скругленный прямоугольник 28"/>
            <p:cNvSpPr/>
            <p:nvPr/>
          </p:nvSpPr>
          <p:spPr>
            <a:xfrm>
              <a:off x="279057" y="0"/>
              <a:ext cx="3929387" cy="398235"/>
            </a:xfrm>
            <a:prstGeom prst="roundRect">
              <a:avLst/>
            </a:prstGeom>
            <a:solidFill>
              <a:srgbClr val="042B5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Скругленный прямоугольник 4"/>
            <p:cNvSpPr/>
            <p:nvPr/>
          </p:nvSpPr>
          <p:spPr>
            <a:xfrm>
              <a:off x="298497" y="19440"/>
              <a:ext cx="3890507" cy="3593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161" tIns="0" rIns="145161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/>
                <a:t>Методологию сопряжения структуры и порядка проведения ГИА и НОК</a:t>
              </a:r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501519" y="4348812"/>
            <a:ext cx="4960122" cy="768435"/>
            <a:chOff x="274320" y="610456"/>
            <a:chExt cx="3954811" cy="361751"/>
          </a:xfrm>
        </p:grpSpPr>
        <p:sp>
          <p:nvSpPr>
            <p:cNvPr id="32" name="Скругленный прямоугольник 31"/>
            <p:cNvSpPr/>
            <p:nvPr/>
          </p:nvSpPr>
          <p:spPr>
            <a:xfrm>
              <a:off x="274320" y="610456"/>
              <a:ext cx="3954811" cy="361751"/>
            </a:xfrm>
            <a:prstGeom prst="roundRect">
              <a:avLst/>
            </a:prstGeom>
            <a:solidFill>
              <a:srgbClr val="042B5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Скругленный прямоугольник 6"/>
            <p:cNvSpPr/>
            <p:nvPr/>
          </p:nvSpPr>
          <p:spPr>
            <a:xfrm>
              <a:off x="291979" y="628115"/>
              <a:ext cx="3919493" cy="32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161" tIns="0" rIns="145161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/>
                <a:t>Порядок сопряжения терминологии</a:t>
              </a:r>
            </a:p>
          </p:txBody>
        </p:sp>
      </p:grpSp>
      <p:grpSp>
        <p:nvGrpSpPr>
          <p:cNvPr id="34" name="Группа 33"/>
          <p:cNvGrpSpPr/>
          <p:nvPr/>
        </p:nvGrpSpPr>
        <p:grpSpPr>
          <a:xfrm>
            <a:off x="482078" y="5300568"/>
            <a:ext cx="4957415" cy="853702"/>
            <a:chOff x="240647" y="1158225"/>
            <a:chExt cx="4013869" cy="398511"/>
          </a:xfrm>
        </p:grpSpPr>
        <p:sp>
          <p:nvSpPr>
            <p:cNvPr id="35" name="Скругленный прямоугольник 34"/>
            <p:cNvSpPr/>
            <p:nvPr/>
          </p:nvSpPr>
          <p:spPr>
            <a:xfrm>
              <a:off x="274320" y="1178127"/>
              <a:ext cx="3980196" cy="358708"/>
            </a:xfrm>
            <a:prstGeom prst="roundRect">
              <a:avLst/>
            </a:prstGeom>
            <a:solidFill>
              <a:srgbClr val="042B5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Скругленный прямоугольник 8"/>
            <p:cNvSpPr/>
            <p:nvPr/>
          </p:nvSpPr>
          <p:spPr>
            <a:xfrm>
              <a:off x="240647" y="1158225"/>
              <a:ext cx="3945174" cy="3985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161" tIns="0" rIns="145161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/>
                <a:t>Методологию сопряжения используемых оценочных шкал: 2-балльная для НОК и 4-балльная для ГИА</a:t>
              </a: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6830888" y="3403684"/>
            <a:ext cx="5183868" cy="768434"/>
            <a:chOff x="274320" y="1742755"/>
            <a:chExt cx="4151663" cy="387263"/>
          </a:xfrm>
        </p:grpSpPr>
        <p:sp>
          <p:nvSpPr>
            <p:cNvPr id="38" name="Скругленный прямоугольник 37"/>
            <p:cNvSpPr/>
            <p:nvPr/>
          </p:nvSpPr>
          <p:spPr>
            <a:xfrm>
              <a:off x="274320" y="1742755"/>
              <a:ext cx="3992908" cy="383760"/>
            </a:xfrm>
            <a:prstGeom prst="roundRect">
              <a:avLst/>
            </a:prstGeom>
            <a:solidFill>
              <a:srgbClr val="042B5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Скругленный прямоугольник 10"/>
            <p:cNvSpPr/>
            <p:nvPr/>
          </p:nvSpPr>
          <p:spPr>
            <a:xfrm>
              <a:off x="340272" y="1748763"/>
              <a:ext cx="4085711" cy="381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161" tIns="0" rIns="145161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/>
                <a:t>Порядок формирования и методы организации совместной работы ГЭК и экспертной комиссии ЦОК</a:t>
              </a:r>
            </a:p>
          </p:txBody>
        </p:sp>
      </p:grpSp>
      <p:grpSp>
        <p:nvGrpSpPr>
          <p:cNvPr id="40" name="Группа 39"/>
          <p:cNvGrpSpPr/>
          <p:nvPr/>
        </p:nvGrpSpPr>
        <p:grpSpPr>
          <a:xfrm>
            <a:off x="6830888" y="4348812"/>
            <a:ext cx="4985642" cy="787220"/>
            <a:chOff x="274320" y="2332435"/>
            <a:chExt cx="4005582" cy="383760"/>
          </a:xfrm>
        </p:grpSpPr>
        <p:sp>
          <p:nvSpPr>
            <p:cNvPr id="41" name="Скругленный прямоугольник 40"/>
            <p:cNvSpPr/>
            <p:nvPr/>
          </p:nvSpPr>
          <p:spPr>
            <a:xfrm>
              <a:off x="274320" y="2332435"/>
              <a:ext cx="4005582" cy="383760"/>
            </a:xfrm>
            <a:prstGeom prst="roundRect">
              <a:avLst/>
            </a:prstGeom>
            <a:solidFill>
              <a:srgbClr val="042B5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Скругленный прямоугольник 12"/>
            <p:cNvSpPr/>
            <p:nvPr/>
          </p:nvSpPr>
          <p:spPr>
            <a:xfrm>
              <a:off x="293054" y="2351169"/>
              <a:ext cx="3968114" cy="3462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161" tIns="0" rIns="145161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/>
                <a:t>Особенности проведения теоретического этапа профессионального экзамена</a:t>
              </a: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6830887" y="5329838"/>
            <a:ext cx="4962325" cy="781799"/>
            <a:chOff x="252172" y="2922115"/>
            <a:chExt cx="4027730" cy="383760"/>
          </a:xfrm>
        </p:grpSpPr>
        <p:sp>
          <p:nvSpPr>
            <p:cNvPr id="44" name="Скругленный прямоугольник 43"/>
            <p:cNvSpPr/>
            <p:nvPr/>
          </p:nvSpPr>
          <p:spPr>
            <a:xfrm>
              <a:off x="274320" y="2922115"/>
              <a:ext cx="4005582" cy="383760"/>
            </a:xfrm>
            <a:prstGeom prst="roundRect">
              <a:avLst/>
            </a:prstGeom>
            <a:solidFill>
              <a:srgbClr val="042B5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Скругленный прямоугольник 14"/>
            <p:cNvSpPr/>
            <p:nvPr/>
          </p:nvSpPr>
          <p:spPr>
            <a:xfrm>
              <a:off x="252172" y="2938792"/>
              <a:ext cx="3968114" cy="3462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5161" tIns="0" rIns="145161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1600" kern="1200" dirty="0"/>
                <a:t>Особенности проведения практического этапа профессионального экзамена</a:t>
              </a: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2F48E6C-A6EB-4400-BC4A-EBB1A1C5F6EE}"/>
              </a:ext>
            </a:extLst>
          </p:cNvPr>
          <p:cNvGrpSpPr/>
          <p:nvPr/>
        </p:nvGrpSpPr>
        <p:grpSpPr>
          <a:xfrm>
            <a:off x="387641" y="359012"/>
            <a:ext cx="11470144" cy="497992"/>
            <a:chOff x="279196" y="1090443"/>
            <a:chExt cx="11337064" cy="480753"/>
          </a:xfrm>
        </p:grpSpPr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DFF95E4-3905-427F-94EA-6DDAFB490923}"/>
                </a:ext>
              </a:extLst>
            </p:cNvPr>
            <p:cNvSpPr/>
            <p:nvPr/>
          </p:nvSpPr>
          <p:spPr>
            <a:xfrm>
              <a:off x="372538" y="1184936"/>
              <a:ext cx="11243722" cy="38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E039BCE1-5864-4F82-AD45-65506338223A}"/>
                </a:ext>
              </a:extLst>
            </p:cNvPr>
            <p:cNvSpPr/>
            <p:nvPr/>
          </p:nvSpPr>
          <p:spPr>
            <a:xfrm>
              <a:off x="279196" y="1090443"/>
              <a:ext cx="11243722" cy="3862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sz="2000" b="1" dirty="0">
                  <a:solidFill>
                    <a:srgbClr val="042B55"/>
                  </a:solidFill>
                  <a:latin typeface="Calibri"/>
                </a:rPr>
                <a:t>Методика внедрения механизмов НОК в ГИА</a:t>
              </a:r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490BCCE-4B2C-4D9E-BBF2-629D2941D3E5}"/>
              </a:ext>
            </a:extLst>
          </p:cNvPr>
          <p:cNvSpPr/>
          <p:nvPr/>
        </p:nvSpPr>
        <p:spPr>
          <a:xfrm>
            <a:off x="482079" y="1062924"/>
            <a:ext cx="11281268" cy="529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n>
                  <a:solidFill>
                    <a:srgbClr val="042B55"/>
                  </a:solidFill>
                </a:ln>
                <a:solidFill>
                  <a:srgbClr val="042B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Проведенный анализ порядка проведения ГИА и документов, регламентирующих проведение НОК показал возможность совмещения данных процедур</a:t>
            </a:r>
          </a:p>
        </p:txBody>
      </p:sp>
      <p:sp>
        <p:nvSpPr>
          <p:cNvPr id="8" name="Стрелка: вниз 7">
            <a:extLst>
              <a:ext uri="{FF2B5EF4-FFF2-40B4-BE49-F238E27FC236}">
                <a16:creationId xmlns:a16="http://schemas.microsoft.com/office/drawing/2014/main" id="{46CF20D3-C198-49B3-9FEB-FE4F985C83B7}"/>
              </a:ext>
            </a:extLst>
          </p:cNvPr>
          <p:cNvSpPr/>
          <p:nvPr/>
        </p:nvSpPr>
        <p:spPr>
          <a:xfrm>
            <a:off x="5820427" y="1623629"/>
            <a:ext cx="551145" cy="205850"/>
          </a:xfrm>
          <a:prstGeom prst="downArrow">
            <a:avLst>
              <a:gd name="adj1" fmla="val 31818"/>
              <a:gd name="adj2" fmla="val 100000"/>
            </a:avLst>
          </a:prstGeom>
          <a:solidFill>
            <a:srgbClr val="04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08695D1A-BABA-43C3-AD1C-052284019EF9}"/>
              </a:ext>
            </a:extLst>
          </p:cNvPr>
          <p:cNvSpPr/>
          <p:nvPr/>
        </p:nvSpPr>
        <p:spPr>
          <a:xfrm>
            <a:off x="482079" y="1877387"/>
            <a:ext cx="11281268" cy="529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n>
                  <a:solidFill>
                    <a:srgbClr val="042B55"/>
                  </a:solidFill>
                </a:ln>
                <a:solidFill>
                  <a:srgbClr val="042B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Оценочный инструментарий для проведения ГИА разрабатывается самим вузом, требования к его содержанию и объему нормативно не установлены, что позволяет использовать оценочные средства НОК</a:t>
            </a:r>
          </a:p>
        </p:txBody>
      </p:sp>
      <p:sp>
        <p:nvSpPr>
          <p:cNvPr id="48" name="Стрелка: вниз 47">
            <a:extLst>
              <a:ext uri="{FF2B5EF4-FFF2-40B4-BE49-F238E27FC236}">
                <a16:creationId xmlns:a16="http://schemas.microsoft.com/office/drawing/2014/main" id="{3B4FF593-D877-453F-A0B8-121A08651F7B}"/>
              </a:ext>
            </a:extLst>
          </p:cNvPr>
          <p:cNvSpPr/>
          <p:nvPr/>
        </p:nvSpPr>
        <p:spPr>
          <a:xfrm>
            <a:off x="5840785" y="2452923"/>
            <a:ext cx="551145" cy="205850"/>
          </a:xfrm>
          <a:prstGeom prst="downArrow">
            <a:avLst>
              <a:gd name="adj1" fmla="val 31818"/>
              <a:gd name="adj2" fmla="val 100000"/>
            </a:avLst>
          </a:prstGeom>
          <a:solidFill>
            <a:srgbClr val="042B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9F2FE3C3-C028-4B1E-B05E-95166025FEFF}"/>
              </a:ext>
            </a:extLst>
          </p:cNvPr>
          <p:cNvSpPr/>
          <p:nvPr/>
        </p:nvSpPr>
        <p:spPr>
          <a:xfrm>
            <a:off x="482079" y="2713568"/>
            <a:ext cx="11281268" cy="529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n>
                  <a:solidFill>
                    <a:srgbClr val="042B55"/>
                  </a:solidFill>
                </a:ln>
                <a:solidFill>
                  <a:srgbClr val="042B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СПК разработаны методические рекомендации по адаптации механизмов НОК при проведении ГИА, которые включают в себя:</a:t>
            </a:r>
          </a:p>
        </p:txBody>
      </p:sp>
    </p:spTree>
    <p:extLst>
      <p:ext uri="{BB962C8B-B14F-4D97-AF65-F5344CB8AC3E}">
        <p14:creationId xmlns:p14="http://schemas.microsoft.com/office/powerpoint/2010/main" val="224792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17" y="949190"/>
            <a:ext cx="2370355" cy="3210215"/>
          </a:xfrm>
          <a:prstGeom prst="rect">
            <a:avLst/>
          </a:prstGeom>
          <a:noFill/>
          <a:ln>
            <a:solidFill>
              <a:srgbClr val="042B55"/>
            </a:solidFill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B3D8BA4-91D7-4D64-8C13-C4657B20BB90}"/>
              </a:ext>
            </a:extLst>
          </p:cNvPr>
          <p:cNvGrpSpPr/>
          <p:nvPr/>
        </p:nvGrpSpPr>
        <p:grpSpPr>
          <a:xfrm>
            <a:off x="350964" y="305998"/>
            <a:ext cx="11470144" cy="497992"/>
            <a:chOff x="279196" y="1090443"/>
            <a:chExt cx="11337064" cy="480753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7E70BC3A-57D7-4163-A916-93437292F2F6}"/>
                </a:ext>
              </a:extLst>
            </p:cNvPr>
            <p:cNvSpPr/>
            <p:nvPr/>
          </p:nvSpPr>
          <p:spPr>
            <a:xfrm>
              <a:off x="372538" y="1184936"/>
              <a:ext cx="11243722" cy="38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920EE2B-C222-4527-94E3-5735522CBE1C}"/>
                </a:ext>
              </a:extLst>
            </p:cNvPr>
            <p:cNvSpPr/>
            <p:nvPr/>
          </p:nvSpPr>
          <p:spPr>
            <a:xfrm>
              <a:off x="279196" y="1090443"/>
              <a:ext cx="11243722" cy="3862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sz="2000" b="1" dirty="0">
                  <a:solidFill>
                    <a:srgbClr val="042B55"/>
                  </a:solidFill>
                  <a:latin typeface="Calibri"/>
                </a:rPr>
                <a:t>Преимущества подтверждения квалификации для студента</a:t>
              </a:r>
            </a:p>
          </p:txBody>
        </p:sp>
      </p:grp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A96224BC-F061-4969-8112-6DFA66E670E4}"/>
              </a:ext>
            </a:extLst>
          </p:cNvPr>
          <p:cNvSpPr/>
          <p:nvPr/>
        </p:nvSpPr>
        <p:spPr>
          <a:xfrm rot="10800000">
            <a:off x="3720046" y="2977483"/>
            <a:ext cx="422910" cy="903031"/>
          </a:xfrm>
          <a:prstGeom prst="rightArrow">
            <a:avLst>
              <a:gd name="adj1" fmla="val 100000"/>
              <a:gd name="adj2" fmla="val 99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0A9889E2-4D6E-45B0-9B92-436C615B71C8}"/>
              </a:ext>
            </a:extLst>
          </p:cNvPr>
          <p:cNvSpPr/>
          <p:nvPr/>
        </p:nvSpPr>
        <p:spPr>
          <a:xfrm>
            <a:off x="8060514" y="2977484"/>
            <a:ext cx="422910" cy="903031"/>
          </a:xfrm>
          <a:prstGeom prst="rightArrow">
            <a:avLst>
              <a:gd name="adj1" fmla="val 100000"/>
              <a:gd name="adj2" fmla="val 99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68C469A-0326-4CCF-8476-BC109CA088C1}"/>
              </a:ext>
            </a:extLst>
          </p:cNvPr>
          <p:cNvSpPr/>
          <p:nvPr/>
        </p:nvSpPr>
        <p:spPr>
          <a:xfrm>
            <a:off x="8608740" y="1081564"/>
            <a:ext cx="2966225" cy="490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042B55"/>
                </a:solidFill>
              </a:rPr>
              <a:t>От профессионального сообщества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4AC08B7-6624-43DD-9B37-AE85B75843F0}"/>
              </a:ext>
            </a:extLst>
          </p:cNvPr>
          <p:cNvSpPr/>
          <p:nvPr/>
        </p:nvSpPr>
        <p:spPr>
          <a:xfrm>
            <a:off x="167680" y="1108567"/>
            <a:ext cx="2966225" cy="490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rgbClr val="042B55"/>
                </a:solidFill>
              </a:rPr>
              <a:t>От образовательной организации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77AB1E-4620-46BF-A87B-CD0F84DB9868}"/>
              </a:ext>
            </a:extLst>
          </p:cNvPr>
          <p:cNvSpPr/>
          <p:nvPr/>
        </p:nvSpPr>
        <p:spPr>
          <a:xfrm>
            <a:off x="8608740" y="1740759"/>
            <a:ext cx="3427050" cy="16882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42B55"/>
                </a:solidFill>
              </a:rPr>
              <a:t>Зачет успешно сданной теоретической части экзамена «Вход в профессию» при дальнейшем прохождении полноценной процедуры независимой оценки квалификации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50FD65-B045-4C0C-AF8F-869DF5D66B51}"/>
              </a:ext>
            </a:extLst>
          </p:cNvPr>
          <p:cNvSpPr/>
          <p:nvPr/>
        </p:nvSpPr>
        <p:spPr>
          <a:xfrm>
            <a:off x="8620210" y="3565109"/>
            <a:ext cx="3427050" cy="1170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42B55"/>
                </a:solidFill>
              </a:rPr>
              <a:t>Повышение конкурентоспособности выпускника при поиске работы, мобильность и гибкость на рынке труда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AE45D48-31CA-488B-AE9B-0E9FDEB0FF57}"/>
              </a:ext>
            </a:extLst>
          </p:cNvPr>
          <p:cNvSpPr/>
          <p:nvPr/>
        </p:nvSpPr>
        <p:spPr>
          <a:xfrm>
            <a:off x="167680" y="1728112"/>
            <a:ext cx="3427050" cy="16882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8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42B55"/>
                </a:solidFill>
              </a:rPr>
              <a:t>Учет успешного прохождения экзамена «Вход в профессию» в виде индивидуального достижения с начислением бонусных баллов как при поступлении в магистратуру, так и при поступлении в аспирантуру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27B6AD6-B607-446B-9A57-6DE5212DD857}"/>
              </a:ext>
            </a:extLst>
          </p:cNvPr>
          <p:cNvSpPr/>
          <p:nvPr/>
        </p:nvSpPr>
        <p:spPr>
          <a:xfrm>
            <a:off x="167680" y="3628320"/>
            <a:ext cx="3427050" cy="8006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8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42B55"/>
                </a:solidFill>
              </a:rPr>
              <a:t>Успешная сдача ПЭ, как одно из обоснований получения повышенной стипендии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9745ABE-87C8-4A1E-BE62-C66C90F9A510}"/>
              </a:ext>
            </a:extLst>
          </p:cNvPr>
          <p:cNvSpPr/>
          <p:nvPr/>
        </p:nvSpPr>
        <p:spPr>
          <a:xfrm>
            <a:off x="167680" y="4640947"/>
            <a:ext cx="3427050" cy="16121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42B55"/>
                </a:solidFill>
              </a:rPr>
              <a:t>Приоритет при формировании составов научных коллективов и инжиниринговых команд по реализации инновационных проектов вуза (совместных проектов с работодателем)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05F79FE-2DB4-438C-902B-133A679B538E}"/>
              </a:ext>
            </a:extLst>
          </p:cNvPr>
          <p:cNvSpPr/>
          <p:nvPr/>
        </p:nvSpPr>
        <p:spPr>
          <a:xfrm>
            <a:off x="8620210" y="4915241"/>
            <a:ext cx="3427050" cy="1341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ts val="17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42B55"/>
                </a:solidFill>
              </a:rPr>
              <a:t>Включение норм о приоритетном трудоустройстве выпускников вуза, успешно сдавших ПЭ в соглашения о сотрудничестве с вузами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0E5D31-2D96-4656-B351-3F4F6F3B54C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5012729" y="2122468"/>
            <a:ext cx="2979392" cy="4227515"/>
          </a:xfrm>
          <a:prstGeom prst="rect">
            <a:avLst/>
          </a:prstGeom>
          <a:ln w="12700">
            <a:solidFill>
              <a:srgbClr val="042B55"/>
            </a:solidFill>
          </a:ln>
        </p:spPr>
      </p:pic>
    </p:spTree>
    <p:extLst>
      <p:ext uri="{BB962C8B-B14F-4D97-AF65-F5344CB8AC3E}">
        <p14:creationId xmlns:p14="http://schemas.microsoft.com/office/powerpoint/2010/main" val="287458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24067C-5DFE-4AB5-832C-177DB0A5B980}"/>
              </a:ext>
            </a:extLst>
          </p:cNvPr>
          <p:cNvSpPr txBox="1"/>
          <p:nvPr/>
        </p:nvSpPr>
        <p:spPr>
          <a:xfrm>
            <a:off x="7095418" y="762128"/>
            <a:ext cx="31087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Концепция создания ЭЦ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2FE88-806C-49DF-A286-B24A648015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96" y="2070964"/>
            <a:ext cx="4475863" cy="2934559"/>
          </a:xfrm>
          <a:prstGeom prst="rect">
            <a:avLst/>
          </a:prstGeom>
          <a:noFill/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872353D-A4F5-402F-B21C-C6C68FB3F2BC}"/>
              </a:ext>
            </a:extLst>
          </p:cNvPr>
          <p:cNvGrpSpPr/>
          <p:nvPr/>
        </p:nvGrpSpPr>
        <p:grpSpPr>
          <a:xfrm>
            <a:off x="325958" y="157442"/>
            <a:ext cx="11470144" cy="497992"/>
            <a:chOff x="279196" y="1090443"/>
            <a:chExt cx="11337064" cy="480753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B2F4011C-2F1A-4A58-B78C-A99C754EA9EA}"/>
                </a:ext>
              </a:extLst>
            </p:cNvPr>
            <p:cNvSpPr/>
            <p:nvPr/>
          </p:nvSpPr>
          <p:spPr>
            <a:xfrm>
              <a:off x="372538" y="1184936"/>
              <a:ext cx="11243722" cy="38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99DC3BCA-8481-4E8B-ACA5-96B54D292DC9}"/>
                </a:ext>
              </a:extLst>
            </p:cNvPr>
            <p:cNvSpPr/>
            <p:nvPr/>
          </p:nvSpPr>
          <p:spPr>
            <a:xfrm>
              <a:off x="279196" y="1090443"/>
              <a:ext cx="11243722" cy="3862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sz="2000" b="1" dirty="0">
                  <a:solidFill>
                    <a:srgbClr val="042B55"/>
                  </a:solidFill>
                  <a:latin typeface="Calibri"/>
                </a:rPr>
                <a:t>Пилотный проект по развитию деятельности ЭЦ на базе вуза</a:t>
              </a:r>
            </a:p>
          </p:txBody>
        </p:sp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E36FEA0-DAE0-4120-8F2C-937B9676CDD8}"/>
              </a:ext>
            </a:extLst>
          </p:cNvPr>
          <p:cNvSpPr/>
          <p:nvPr/>
        </p:nvSpPr>
        <p:spPr>
          <a:xfrm>
            <a:off x="5274527" y="1292551"/>
            <a:ext cx="6639791" cy="800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ts val="1800"/>
              </a:lnSpc>
            </a:pPr>
            <a:r>
              <a:rPr lang="ru-RU" sz="1600" b="1" dirty="0">
                <a:solidFill>
                  <a:srgbClr val="042B55"/>
                </a:solidFill>
                <a:effectLst/>
                <a:ea typeface="Calibri" panose="020F0502020204030204" pitchFamily="34" charset="0"/>
              </a:rPr>
              <a:t>Конструирование профессиональной карьеры будущих специалистов за счет построения квалификационных траекторий обучающихся и организации их постоянного взаимодействия с рынком труда</a:t>
            </a:r>
            <a:endParaRPr lang="ru-RU" sz="1600" dirty="0">
              <a:solidFill>
                <a:srgbClr val="042B55"/>
              </a:solidFill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FC6EB3A-F8E3-4991-ADDC-B5B45D63DB91}"/>
              </a:ext>
            </a:extLst>
          </p:cNvPr>
          <p:cNvGrpSpPr/>
          <p:nvPr/>
        </p:nvGrpSpPr>
        <p:grpSpPr>
          <a:xfrm>
            <a:off x="4975255" y="2306267"/>
            <a:ext cx="6969430" cy="2767611"/>
            <a:chOff x="7293160" y="1874586"/>
            <a:chExt cx="4537912" cy="3782743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DDF68840-FACD-49D6-BA6F-97CEE1780271}"/>
                </a:ext>
              </a:extLst>
            </p:cNvPr>
            <p:cNvSpPr/>
            <p:nvPr/>
          </p:nvSpPr>
          <p:spPr>
            <a:xfrm>
              <a:off x="7312188" y="1874586"/>
              <a:ext cx="4518884" cy="950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just">
                <a:lnSpc>
                  <a:spcPts val="1600"/>
                </a:lnSpc>
                <a:buFont typeface="Wingdings" panose="05000000000000000000" pitchFamily="2" charset="2"/>
                <a:buChar char="ü"/>
              </a:pPr>
              <a:r>
                <a:rPr lang="ru-RU" sz="1600" b="1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Построение и реализация </a:t>
              </a:r>
              <a:r>
                <a:rPr lang="ru-RU" sz="1600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системы взаимодействия со студентами, направленной на их вовлечение в течение всего периода обучения в процедуры НОК 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3C403036-E45A-4EB8-B295-5C7238BBC230}"/>
                </a:ext>
              </a:extLst>
            </p:cNvPr>
            <p:cNvSpPr/>
            <p:nvPr/>
          </p:nvSpPr>
          <p:spPr>
            <a:xfrm>
              <a:off x="7312188" y="2764285"/>
              <a:ext cx="4518884" cy="950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just">
                <a:lnSpc>
                  <a:spcPts val="1600"/>
                </a:lnSpc>
                <a:buFont typeface="Wingdings" panose="05000000000000000000" pitchFamily="2" charset="2"/>
                <a:buChar char="ü"/>
              </a:pPr>
              <a:r>
                <a:rPr lang="ru-RU" sz="1600" b="1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Организация и проведение </a:t>
              </a:r>
              <a:r>
                <a:rPr lang="ru-RU" sz="1600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мониторинга и анализа конъюнктуры рынка труда в профильных направлениям подготовки 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919CA47B-BC42-4959-80B8-D6EFAC1A92E1}"/>
                </a:ext>
              </a:extLst>
            </p:cNvPr>
            <p:cNvSpPr/>
            <p:nvPr/>
          </p:nvSpPr>
          <p:spPr>
            <a:xfrm>
              <a:off x="7312188" y="3472850"/>
              <a:ext cx="4518884" cy="950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just">
                <a:lnSpc>
                  <a:spcPts val="1600"/>
                </a:lnSpc>
                <a:buFont typeface="Wingdings" panose="05000000000000000000" pitchFamily="2" charset="2"/>
                <a:buChar char="ü"/>
              </a:pPr>
              <a:r>
                <a:rPr lang="ru-RU" sz="1600" b="1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Организация взаимодействия </a:t>
              </a:r>
              <a:r>
                <a:rPr lang="ru-RU" sz="1600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с бизнес-структурами, являющимися поставщиками рабочих мест для выпускников вуза 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D2541715-35AB-4D96-9F94-BC86CEA89E01}"/>
                </a:ext>
              </a:extLst>
            </p:cNvPr>
            <p:cNvSpPr/>
            <p:nvPr/>
          </p:nvSpPr>
          <p:spPr>
            <a:xfrm>
              <a:off x="7293160" y="4256872"/>
              <a:ext cx="4518884" cy="659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just">
                <a:lnSpc>
                  <a:spcPts val="1600"/>
                </a:lnSpc>
                <a:buFont typeface="Wingdings" panose="05000000000000000000" pitchFamily="2" charset="2"/>
                <a:buChar char="ü"/>
              </a:pPr>
              <a:r>
                <a:rPr lang="ru-RU" sz="1600" b="1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Проведение анализа </a:t>
              </a:r>
              <a:r>
                <a:rPr lang="ru-RU" sz="1600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образовательных программ на предмет учета в них требований ПС и ПК в соответствии с ФГОС ВО 3++</a:t>
              </a: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AFFDF62D-8B32-45E9-B983-20CB9589ADE2}"/>
                </a:ext>
              </a:extLst>
            </p:cNvPr>
            <p:cNvSpPr/>
            <p:nvPr/>
          </p:nvSpPr>
          <p:spPr>
            <a:xfrm>
              <a:off x="7312188" y="4997535"/>
              <a:ext cx="4518884" cy="659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just">
                <a:lnSpc>
                  <a:spcPts val="1600"/>
                </a:lnSpc>
                <a:buFont typeface="Wingdings" panose="05000000000000000000" pitchFamily="2" charset="2"/>
                <a:buChar char="ü"/>
              </a:pPr>
              <a:r>
                <a:rPr lang="ru-RU" sz="1600" b="1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Формирование </a:t>
              </a:r>
              <a:r>
                <a:rPr lang="ru-RU" sz="1600" dirty="0">
                  <a:solidFill>
                    <a:srgbClr val="042B55"/>
                  </a:solidFill>
                  <a:effectLst/>
                  <a:ea typeface="Calibri" panose="020F0502020204030204" pitchFamily="34" charset="0"/>
                </a:rPr>
                <a:t>квалификационных траекторий студентов и планов их внедрения в образовательный процесс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03921F-206F-4A7D-BFC6-3385D9DE0D06}"/>
              </a:ext>
            </a:extLst>
          </p:cNvPr>
          <p:cNvSpPr txBox="1"/>
          <p:nvPr/>
        </p:nvSpPr>
        <p:spPr>
          <a:xfrm>
            <a:off x="1527179" y="5131820"/>
            <a:ext cx="355777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Модель функционирования ЭЦ   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6A5FCE-D8F9-4EF1-895E-4C4F31B8EE4A}"/>
              </a:ext>
            </a:extLst>
          </p:cNvPr>
          <p:cNvSpPr txBox="1"/>
          <p:nvPr/>
        </p:nvSpPr>
        <p:spPr>
          <a:xfrm>
            <a:off x="5786146" y="5102724"/>
            <a:ext cx="53184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Алгоритмы и методологические рекомендации :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C468E3F-CE00-4770-834C-F7669DFC46EE}"/>
              </a:ext>
            </a:extLst>
          </p:cNvPr>
          <p:cNvSpPr/>
          <p:nvPr/>
        </p:nvSpPr>
        <p:spPr>
          <a:xfrm>
            <a:off x="325958" y="5553126"/>
            <a:ext cx="3973317" cy="466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042B55"/>
                </a:solidFill>
                <a:effectLst/>
                <a:ea typeface="Calibri" panose="020F0502020204030204" pitchFamily="34" charset="0"/>
              </a:rPr>
              <a:t>по порядку формирования области деятельности ЭЦ</a:t>
            </a:r>
            <a:endParaRPr lang="ru-RU" sz="1600" dirty="0">
              <a:solidFill>
                <a:srgbClr val="042B55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E258175-AE7B-4F6E-B2E6-99D8D4C59B50}"/>
              </a:ext>
            </a:extLst>
          </p:cNvPr>
          <p:cNvSpPr/>
          <p:nvPr/>
        </p:nvSpPr>
        <p:spPr>
          <a:xfrm>
            <a:off x="314711" y="6042434"/>
            <a:ext cx="3925965" cy="489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042B55"/>
                </a:solidFill>
                <a:effectLst/>
                <a:ea typeface="Calibri" panose="020F0502020204030204" pitchFamily="34" charset="0"/>
              </a:rPr>
              <a:t>по построению системы взаимодействия со структурными подразделениями вуза</a:t>
            </a:r>
            <a:endParaRPr lang="ru-RU" sz="1600" dirty="0">
              <a:solidFill>
                <a:srgbClr val="042B55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0E0F132-C0FD-428F-9B2B-632A68DF148C}"/>
              </a:ext>
            </a:extLst>
          </p:cNvPr>
          <p:cNvSpPr/>
          <p:nvPr/>
        </p:nvSpPr>
        <p:spPr>
          <a:xfrm>
            <a:off x="4359484" y="5529998"/>
            <a:ext cx="3899343" cy="489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042B55"/>
                </a:solidFill>
                <a:effectLst/>
                <a:ea typeface="Calibri" panose="020F0502020204030204" pitchFamily="34" charset="0"/>
              </a:rPr>
              <a:t>по построению системы взаимодействия со студентами</a:t>
            </a:r>
            <a:endParaRPr lang="ru-RU" sz="1600" dirty="0">
              <a:solidFill>
                <a:srgbClr val="042B55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0AB55D8-51BE-4270-9D36-FDE60A89CD3D}"/>
              </a:ext>
            </a:extLst>
          </p:cNvPr>
          <p:cNvSpPr/>
          <p:nvPr/>
        </p:nvSpPr>
        <p:spPr>
          <a:xfrm>
            <a:off x="4332862" y="6118509"/>
            <a:ext cx="3925966" cy="489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042B55"/>
                </a:solidFill>
                <a:effectLst/>
                <a:ea typeface="Calibri" panose="020F0502020204030204" pitchFamily="34" charset="0"/>
              </a:rPr>
              <a:t>рекомендации по проведению мониторинга и анализа конъюнктуры рынка труда</a:t>
            </a:r>
            <a:endParaRPr lang="ru-RU" sz="1600" dirty="0">
              <a:solidFill>
                <a:srgbClr val="042B55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120267C-7CF4-49BF-8770-ED47052AF715}"/>
              </a:ext>
            </a:extLst>
          </p:cNvPr>
          <p:cNvSpPr/>
          <p:nvPr/>
        </p:nvSpPr>
        <p:spPr>
          <a:xfrm>
            <a:off x="8258829" y="5479092"/>
            <a:ext cx="3655489" cy="639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042B55"/>
                </a:solidFill>
                <a:effectLst/>
                <a:ea typeface="Calibri" panose="020F0502020204030204" pitchFamily="34" charset="0"/>
              </a:rPr>
              <a:t>по проведению анализа обр. программ на предмет учета в них требований ПС и ПК </a:t>
            </a:r>
            <a:endParaRPr lang="ru-RU" sz="1600" dirty="0">
              <a:solidFill>
                <a:srgbClr val="042B55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9C6374E-33D9-45B7-9085-1701B1F26030}"/>
              </a:ext>
            </a:extLst>
          </p:cNvPr>
          <p:cNvSpPr/>
          <p:nvPr/>
        </p:nvSpPr>
        <p:spPr>
          <a:xfrm>
            <a:off x="8258829" y="6153986"/>
            <a:ext cx="3655489" cy="639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042B55"/>
                </a:solidFill>
                <a:effectLst/>
                <a:ea typeface="Calibri" panose="020F0502020204030204" pitchFamily="34" charset="0"/>
              </a:rPr>
              <a:t>формы и примеры заполнения документации и примерные должностные инструкции</a:t>
            </a:r>
            <a:endParaRPr lang="ru-RU" sz="1600" dirty="0">
              <a:solidFill>
                <a:srgbClr val="042B55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46025D-7D66-402B-86A4-63979823BCF8}"/>
              </a:ext>
            </a:extLst>
          </p:cNvPr>
          <p:cNvSpPr txBox="1"/>
          <p:nvPr/>
        </p:nvSpPr>
        <p:spPr>
          <a:xfrm>
            <a:off x="1131939" y="794081"/>
            <a:ext cx="31087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Участники</a:t>
            </a:r>
          </a:p>
        </p:txBody>
      </p:sp>
      <p:pic>
        <p:nvPicPr>
          <p:cNvPr id="36" name="Рисунок 3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96B841-3665-4BF3-B337-FF41B64A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8" y="1393607"/>
            <a:ext cx="1432876" cy="472209"/>
          </a:xfrm>
          <a:prstGeom prst="rect">
            <a:avLst/>
          </a:prstGeom>
        </p:spPr>
      </p:pic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174C4244-AB62-460E-8CE5-A1A5910A145D}"/>
              </a:ext>
            </a:extLst>
          </p:cNvPr>
          <p:cNvSpPr/>
          <p:nvPr/>
        </p:nvSpPr>
        <p:spPr>
          <a:xfrm>
            <a:off x="2216128" y="1499616"/>
            <a:ext cx="123129" cy="211400"/>
          </a:xfrm>
          <a:prstGeom prst="rightArrow">
            <a:avLst>
              <a:gd name="adj1" fmla="val 50000"/>
              <a:gd name="adj2" fmla="val 99999"/>
            </a:avLst>
          </a:prstGeom>
          <a:solidFill>
            <a:schemeClr val="bg1"/>
          </a:solidFill>
          <a:ln>
            <a:solidFill>
              <a:srgbClr val="042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802AA86-1A73-4BBA-B6AA-4322B2E5E3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69" t="776" r="27725" b="93880"/>
          <a:stretch/>
        </p:blipFill>
        <p:spPr>
          <a:xfrm>
            <a:off x="3149661" y="1262615"/>
            <a:ext cx="1696493" cy="603201"/>
          </a:xfrm>
          <a:prstGeom prst="rect">
            <a:avLst/>
          </a:prstGeom>
        </p:spPr>
      </p:pic>
      <p:sp>
        <p:nvSpPr>
          <p:cNvPr id="38" name="Стрелка: вправо 37">
            <a:extLst>
              <a:ext uri="{FF2B5EF4-FFF2-40B4-BE49-F238E27FC236}">
                <a16:creationId xmlns:a16="http://schemas.microsoft.com/office/drawing/2014/main" id="{64665D8C-3B19-4444-8B96-586E6E127CBA}"/>
              </a:ext>
            </a:extLst>
          </p:cNvPr>
          <p:cNvSpPr/>
          <p:nvPr/>
        </p:nvSpPr>
        <p:spPr>
          <a:xfrm>
            <a:off x="3164300" y="1492551"/>
            <a:ext cx="123129" cy="211400"/>
          </a:xfrm>
          <a:prstGeom prst="rightArrow">
            <a:avLst>
              <a:gd name="adj1" fmla="val 50000"/>
              <a:gd name="adj2" fmla="val 99999"/>
            </a:avLst>
          </a:prstGeom>
          <a:solidFill>
            <a:schemeClr val="bg1"/>
          </a:solidFill>
          <a:ln>
            <a:solidFill>
              <a:srgbClr val="042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Рисунок 38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FE7B1984-0049-4ECB-A417-8ABFC8FD1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62381" y="1199418"/>
            <a:ext cx="553191" cy="72713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D57A1E2-21E6-4CB9-8121-45DEDCD90610}"/>
              </a:ext>
            </a:extLst>
          </p:cNvPr>
          <p:cNvSpPr txBox="1"/>
          <p:nvPr/>
        </p:nvSpPr>
        <p:spPr>
          <a:xfrm>
            <a:off x="10781414" y="1000447"/>
            <a:ext cx="11632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highlight>
                  <a:srgbClr val="BEC3CB"/>
                </a:highlight>
              </a:rPr>
              <a:t>Цель ЭЦ: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777457-881C-4F9A-ABCA-0BFB6E964483}"/>
              </a:ext>
            </a:extLst>
          </p:cNvPr>
          <p:cNvSpPr txBox="1"/>
          <p:nvPr/>
        </p:nvSpPr>
        <p:spPr>
          <a:xfrm>
            <a:off x="10781414" y="2059435"/>
            <a:ext cx="11632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highlight>
                  <a:srgbClr val="BEC3CB"/>
                </a:highlight>
              </a:rPr>
              <a:t>Задачи ЭЦ:</a:t>
            </a:r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6F48540C-706E-41F8-BBD0-349C9B78B3C7}"/>
              </a:ext>
            </a:extLst>
          </p:cNvPr>
          <p:cNvSpPr/>
          <p:nvPr/>
        </p:nvSpPr>
        <p:spPr>
          <a:xfrm>
            <a:off x="5377614" y="5228278"/>
            <a:ext cx="123129" cy="211400"/>
          </a:xfrm>
          <a:prstGeom prst="rightArrow">
            <a:avLst>
              <a:gd name="adj1" fmla="val 50000"/>
              <a:gd name="adj2" fmla="val 99999"/>
            </a:avLst>
          </a:prstGeom>
          <a:solidFill>
            <a:schemeClr val="bg1"/>
          </a:solidFill>
          <a:ln>
            <a:solidFill>
              <a:srgbClr val="042B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685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: скругленные углы 23">
            <a:extLst>
              <a:ext uri="{FF2B5EF4-FFF2-40B4-BE49-F238E27FC236}">
                <a16:creationId xmlns:a16="http://schemas.microsoft.com/office/drawing/2014/main" id="{943D55F6-D48E-4546-8441-78906CF60F8A}"/>
              </a:ext>
            </a:extLst>
          </p:cNvPr>
          <p:cNvSpPr/>
          <p:nvPr/>
        </p:nvSpPr>
        <p:spPr>
          <a:xfrm>
            <a:off x="7395856" y="838666"/>
            <a:ext cx="2445976" cy="1107609"/>
          </a:xfrm>
          <a:prstGeom prst="roundRect">
            <a:avLst>
              <a:gd name="adj" fmla="val 7512"/>
            </a:avLst>
          </a:prstGeom>
          <a:solidFill>
            <a:srgbClr val="042B55"/>
          </a:solidFill>
          <a:ln>
            <a:noFill/>
          </a:ln>
          <a:effectLst>
            <a:outerShdw blurRad="114300" dist="38100" dir="13500000" sx="102000" sy="102000" algn="br" rotWithShape="0">
              <a:schemeClr val="accent1">
                <a:lumMod val="60000"/>
                <a:lumOff val="40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Разработка проектов «входных»</a:t>
            </a:r>
            <a:r>
              <a:rPr kumimoji="0" lang="ru-RU" sz="17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квалификаций</a:t>
            </a:r>
            <a:endParaRPr kumimoji="0" lang="ru-RU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525C45F-0005-4407-A8B4-FE062A080AEF}"/>
              </a:ext>
            </a:extLst>
          </p:cNvPr>
          <p:cNvGrpSpPr/>
          <p:nvPr/>
        </p:nvGrpSpPr>
        <p:grpSpPr>
          <a:xfrm>
            <a:off x="350963" y="164928"/>
            <a:ext cx="11490073" cy="508812"/>
            <a:chOff x="279196" y="1090443"/>
            <a:chExt cx="11356762" cy="491199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9FC3C37F-8485-4E84-AFC4-D70565A47F0A}"/>
                </a:ext>
              </a:extLst>
            </p:cNvPr>
            <p:cNvSpPr/>
            <p:nvPr/>
          </p:nvSpPr>
          <p:spPr>
            <a:xfrm>
              <a:off x="392236" y="1195382"/>
              <a:ext cx="11243722" cy="3862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DFB181AD-DF9E-42A4-BA34-72F1B59B5DE8}"/>
                </a:ext>
              </a:extLst>
            </p:cNvPr>
            <p:cNvSpPr/>
            <p:nvPr/>
          </p:nvSpPr>
          <p:spPr>
            <a:xfrm>
              <a:off x="279196" y="1090443"/>
              <a:ext cx="11243722" cy="3862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42B55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42B55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Проблематика внедрения НОК в ГИА вузов</a:t>
              </a:r>
            </a:p>
          </p:txBody>
        </p:sp>
      </p:grp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62499453-6CBD-4167-AA58-AB1295B79D90}"/>
              </a:ext>
            </a:extLst>
          </p:cNvPr>
          <p:cNvSpPr/>
          <p:nvPr/>
        </p:nvSpPr>
        <p:spPr>
          <a:xfrm>
            <a:off x="189153" y="814633"/>
            <a:ext cx="1800000" cy="1800000"/>
          </a:xfrm>
          <a:prstGeom prst="roundRect">
            <a:avLst>
              <a:gd name="adj" fmla="val 7512"/>
            </a:avLst>
          </a:prstGeom>
          <a:solidFill>
            <a:srgbClr val="042B55"/>
          </a:solidFill>
          <a:ln>
            <a:noFill/>
          </a:ln>
          <a:effectLst>
            <a:outerShdw blurRad="114300" dist="38100" dir="13500000" sx="102000" sy="102000" algn="br" rotWithShape="0">
              <a:schemeClr val="accent1">
                <a:lumMod val="60000"/>
                <a:lumOff val="40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Нормативные положения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D9F5699-D831-46B1-91C5-2FE219544E78}"/>
              </a:ext>
            </a:extLst>
          </p:cNvPr>
          <p:cNvSpPr/>
          <p:nvPr/>
        </p:nvSpPr>
        <p:spPr>
          <a:xfrm>
            <a:off x="2334319" y="838666"/>
            <a:ext cx="1791849" cy="1800000"/>
          </a:xfrm>
          <a:prstGeom prst="roundRect">
            <a:avLst>
              <a:gd name="adj" fmla="val 7512"/>
            </a:avLst>
          </a:prstGeom>
          <a:solidFill>
            <a:srgbClr val="042B55"/>
          </a:solidFill>
          <a:ln>
            <a:noFill/>
          </a:ln>
          <a:effectLst>
            <a:outerShdw blurRad="114300" dist="38100" dir="13500000" sx="102000" sy="102000" algn="br" rotWithShape="0">
              <a:schemeClr val="accent1">
                <a:lumMod val="60000"/>
                <a:lumOff val="40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Соотнесение ПС и ОП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4D969DB-707A-41CA-B8BA-606C3B578B05}"/>
              </a:ext>
            </a:extLst>
          </p:cNvPr>
          <p:cNvSpPr/>
          <p:nvPr/>
        </p:nvSpPr>
        <p:spPr>
          <a:xfrm>
            <a:off x="182357" y="1662268"/>
            <a:ext cx="2057382" cy="4921411"/>
          </a:xfrm>
          <a:prstGeom prst="rect">
            <a:avLst/>
          </a:prstGeom>
          <a:solidFill>
            <a:schemeClr val="bg1"/>
          </a:solidFill>
          <a:ln>
            <a:solidFill>
              <a:srgbClr val="178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7313" marR="0" lvl="0" indent="-87313" defTabSz="914400" rtl="0" eaLnBrk="1" fontAlgn="auto" latinLnBrk="0" hangingPunct="1"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77CB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необходимость гармонизации требований Приказа №636 «Об утверждении Порядка проведения ГИА…» и нормативной базы НОК</a:t>
            </a:r>
          </a:p>
          <a:p>
            <a:pPr marL="87313" marR="0" lvl="0" indent="-87313" defTabSz="914400" rtl="0" eaLnBrk="1" fontAlgn="auto" latinLnBrk="0" hangingPunct="1"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сложное сопряжение используемых оценочных шкал: 2-балльная для НОК и 4-балльная для ГИА</a:t>
            </a:r>
          </a:p>
          <a:p>
            <a:pPr marL="87313" marR="0" lvl="0" indent="-87313" defTabSz="914400" rtl="0" eaLnBrk="1" fontAlgn="auto" latinLnBrk="0" hangingPunct="1"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различие в терминологии ГИА и НОК </a:t>
            </a:r>
          </a:p>
          <a:p>
            <a:pPr marL="87313" indent="-87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1783BB"/>
                </a:solidFill>
                <a:latin typeface="Calibri"/>
              </a:rPr>
              <a:t>большие сроки выдачи свидетельств о квалификации по сравнению с дипломами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7AF5968-4C48-4005-B3CC-748193817032}"/>
              </a:ext>
            </a:extLst>
          </p:cNvPr>
          <p:cNvSpPr/>
          <p:nvPr/>
        </p:nvSpPr>
        <p:spPr>
          <a:xfrm>
            <a:off x="2333178" y="1662270"/>
            <a:ext cx="1964174" cy="4921410"/>
          </a:xfrm>
          <a:prstGeom prst="rect">
            <a:avLst/>
          </a:prstGeom>
          <a:solidFill>
            <a:schemeClr val="bg1"/>
          </a:solidFill>
          <a:ln>
            <a:solidFill>
              <a:srgbClr val="178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7313" indent="-87313"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b="1" dirty="0">
                <a:solidFill>
                  <a:srgbClr val="177CB5"/>
                </a:solidFill>
                <a:latin typeface="Calibri"/>
              </a:rPr>
              <a:t>не ко всем ОП есть соответствующие ПС</a:t>
            </a:r>
          </a:p>
          <a:p>
            <a:pPr marL="87313" indent="-87313"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b="1" dirty="0">
                <a:solidFill>
                  <a:srgbClr val="177CB5"/>
                </a:solidFill>
              </a:rPr>
              <a:t>ПС одного СПК не покрывает все ключевые компетенции, осваиваемые в рамках ОП </a:t>
            </a:r>
          </a:p>
          <a:p>
            <a:pPr marL="87313" marR="0" lvl="0" indent="-87313" algn="l" defTabSz="914400" rtl="0" eaLnBrk="1" fontAlgn="auto" latinLnBrk="0" hangingPunct="1"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42B5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частичный учет требований ПС , часто сразу нескольких ПС в программах – не  обеспечивает целостности освоения квалификации</a:t>
            </a:r>
          </a:p>
          <a:p>
            <a:pPr marL="87313" indent="-87313"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1783BB"/>
                </a:solidFill>
                <a:latin typeface="Calibri"/>
              </a:rPr>
              <a:t>материально-техническая база вузов не всегда дает возможность освоения высокотехнологичных квалификаций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BE32704-6CD0-4B3D-B7CA-60557A03FA8F}"/>
              </a:ext>
            </a:extLst>
          </p:cNvPr>
          <p:cNvSpPr/>
          <p:nvPr/>
        </p:nvSpPr>
        <p:spPr>
          <a:xfrm>
            <a:off x="7395856" y="1662266"/>
            <a:ext cx="2650978" cy="4921413"/>
          </a:xfrm>
          <a:prstGeom prst="rect">
            <a:avLst/>
          </a:prstGeom>
          <a:solidFill>
            <a:schemeClr val="bg1"/>
          </a:solidFill>
          <a:ln>
            <a:solidFill>
              <a:srgbClr val="178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7313" indent="-873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b="1" dirty="0">
                <a:solidFill>
                  <a:srgbClr val="177CB5"/>
                </a:solidFill>
              </a:rPr>
              <a:t>требования квалификаций (даже начальных) сложны для  выпускников вузов (чаще всего связано с требованиями  практического опыта)</a:t>
            </a:r>
          </a:p>
          <a:p>
            <a:pPr marL="87313" indent="-873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042B55"/>
                </a:solidFill>
              </a:rPr>
              <a:t>«входные» квалификации требуют внесения изменений в ПС, таких как: добавление новой ОТФ, изменение требований по уровню образования, выделение подуровней квалификации в рамках одной ОТФ</a:t>
            </a:r>
          </a:p>
          <a:p>
            <a:pPr marL="87313" indent="-873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177CB5"/>
                </a:solidFill>
              </a:rPr>
              <a:t>невозможность разработки квалификаций по востребованным направлениям без ПС</a:t>
            </a:r>
          </a:p>
          <a:p>
            <a:pPr marL="87313" indent="-873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042B55"/>
                </a:solidFill>
              </a:rPr>
              <a:t>сложность в определении уровня квалификации</a:t>
            </a:r>
          </a:p>
        </p:txBody>
      </p:sp>
      <p:sp>
        <p:nvSpPr>
          <p:cNvPr id="22" name="Прямоугольник: скругленные углы 25">
            <a:extLst>
              <a:ext uri="{FF2B5EF4-FFF2-40B4-BE49-F238E27FC236}">
                <a16:creationId xmlns:a16="http://schemas.microsoft.com/office/drawing/2014/main" id="{A726C84C-5223-2646-A79B-3DB729AF2720}"/>
              </a:ext>
            </a:extLst>
          </p:cNvPr>
          <p:cNvSpPr/>
          <p:nvPr/>
        </p:nvSpPr>
        <p:spPr>
          <a:xfrm>
            <a:off x="4376754" y="838666"/>
            <a:ext cx="2608704" cy="1220965"/>
          </a:xfrm>
          <a:prstGeom prst="roundRect">
            <a:avLst>
              <a:gd name="adj" fmla="val 7512"/>
            </a:avLst>
          </a:prstGeom>
          <a:solidFill>
            <a:srgbClr val="042B55"/>
          </a:solidFill>
          <a:ln>
            <a:noFill/>
          </a:ln>
          <a:effectLst>
            <a:outerShdw blurRad="114300" dist="38100" dir="13500000" sx="102000" sy="102000" algn="br" rotWithShape="0">
              <a:schemeClr val="accent1">
                <a:lumMod val="60000"/>
                <a:lumOff val="40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Реализация НОК в образовательных организациях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E5AAD0D-E057-414C-BD0D-054C74F5BF3E}"/>
              </a:ext>
            </a:extLst>
          </p:cNvPr>
          <p:cNvSpPr/>
          <p:nvPr/>
        </p:nvSpPr>
        <p:spPr>
          <a:xfrm>
            <a:off x="4376754" y="1662267"/>
            <a:ext cx="2912697" cy="4921412"/>
          </a:xfrm>
          <a:prstGeom prst="rect">
            <a:avLst/>
          </a:prstGeom>
          <a:solidFill>
            <a:schemeClr val="bg1"/>
          </a:solidFill>
          <a:ln>
            <a:solidFill>
              <a:srgbClr val="178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7313" indent="-87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b="1" dirty="0">
                <a:solidFill>
                  <a:srgbClr val="177CB5"/>
                </a:solidFill>
              </a:rPr>
              <a:t>отсутствие в регионах ЦОК или ЭЦ по многим отраслям</a:t>
            </a:r>
          </a:p>
          <a:p>
            <a:pPr marL="87313" indent="-87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b="1" dirty="0">
                <a:solidFill>
                  <a:srgbClr val="177CB5"/>
                </a:solidFill>
              </a:rPr>
              <a:t>для обеспечения легитимности использования площадки вуза для проведения ПЭ, необходимо создание на его базе ЭЦ</a:t>
            </a:r>
          </a:p>
          <a:p>
            <a:pPr marL="87313" indent="-87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042B55"/>
                </a:solidFill>
                <a:latin typeface="Calibri"/>
              </a:rPr>
              <a:t>требования квалификаций привязаны к требованиям рынка, а не к</a:t>
            </a:r>
            <a:r>
              <a:rPr lang="en-US" sz="1400" dirty="0">
                <a:solidFill>
                  <a:srgbClr val="042B55"/>
                </a:solidFill>
                <a:latin typeface="Calibri"/>
              </a:rPr>
              <a:t> </a:t>
            </a:r>
            <a:r>
              <a:rPr lang="ru-RU" sz="1400" dirty="0">
                <a:solidFill>
                  <a:srgbClr val="042B55"/>
                </a:solidFill>
                <a:latin typeface="Calibri"/>
              </a:rPr>
              <a:t>образовательным программам</a:t>
            </a:r>
            <a:endParaRPr lang="en-US" sz="1400" dirty="0">
              <a:solidFill>
                <a:srgbClr val="042B55"/>
              </a:solidFill>
              <a:latin typeface="Calibri"/>
            </a:endParaRPr>
          </a:p>
          <a:p>
            <a:pPr marL="87313" indent="-87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177CB5"/>
                </a:solidFill>
              </a:rPr>
              <a:t>недостаточная оснащенность вузов для прохождения студентами полноценной практики на оборудовании</a:t>
            </a:r>
          </a:p>
          <a:p>
            <a:pPr marL="87313" indent="-87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042B55"/>
                </a:solidFill>
                <a:latin typeface="Calibri"/>
              </a:rPr>
              <a:t>низкая востребованность процедур профессионально-общественной аккредитации. Где НОК – один из критериев оценки </a:t>
            </a:r>
          </a:p>
          <a:p>
            <a:pPr marL="87313" lvl="0" indent="-8731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1783BB"/>
                </a:solidFill>
              </a:rPr>
              <a:t>необходимость решения вопроса о финансировании процедур НОК </a:t>
            </a:r>
          </a:p>
          <a:p>
            <a:pPr lvl="0">
              <a:spcAft>
                <a:spcPts val="600"/>
              </a:spcAft>
              <a:defRPr/>
            </a:pPr>
            <a:endParaRPr lang="ru-RU" sz="1400" dirty="0">
              <a:solidFill>
                <a:srgbClr val="042B55"/>
              </a:solidFill>
            </a:endParaRPr>
          </a:p>
        </p:txBody>
      </p:sp>
      <p:sp>
        <p:nvSpPr>
          <p:cNvPr id="38" name="Прямоугольник: скругленные углы 25">
            <a:extLst>
              <a:ext uri="{FF2B5EF4-FFF2-40B4-BE49-F238E27FC236}">
                <a16:creationId xmlns:a16="http://schemas.microsoft.com/office/drawing/2014/main" id="{F7A556BF-25F2-4949-A49E-EED3A951DD7E}"/>
              </a:ext>
            </a:extLst>
          </p:cNvPr>
          <p:cNvSpPr/>
          <p:nvPr/>
        </p:nvSpPr>
        <p:spPr>
          <a:xfrm>
            <a:off x="10145973" y="849068"/>
            <a:ext cx="1695063" cy="1149831"/>
          </a:xfrm>
          <a:prstGeom prst="roundRect">
            <a:avLst>
              <a:gd name="adj" fmla="val 7512"/>
            </a:avLst>
          </a:prstGeom>
          <a:solidFill>
            <a:srgbClr val="042B55"/>
          </a:solidFill>
          <a:ln>
            <a:noFill/>
          </a:ln>
          <a:effectLst>
            <a:outerShdw blurRad="114300" dist="38100" dir="13500000" sx="102000" sy="102000" algn="br" rotWithShape="0">
              <a:schemeClr val="accent1">
                <a:lumMod val="60000"/>
                <a:lumOff val="40000"/>
                <a:alpha val="9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Информативность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7D769F4-22C7-0A4D-BE64-1F42D71672CE}"/>
              </a:ext>
            </a:extLst>
          </p:cNvPr>
          <p:cNvSpPr/>
          <p:nvPr/>
        </p:nvSpPr>
        <p:spPr>
          <a:xfrm>
            <a:off x="10145825" y="1662265"/>
            <a:ext cx="1947184" cy="4921413"/>
          </a:xfrm>
          <a:prstGeom prst="rect">
            <a:avLst/>
          </a:prstGeom>
          <a:solidFill>
            <a:schemeClr val="bg1"/>
          </a:solidFill>
          <a:ln>
            <a:solidFill>
              <a:srgbClr val="1781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7313" marR="0" lvl="0" indent="-87313" algn="l" defTabSz="914400" rtl="0" eaLnBrk="1" fontAlgn="auto" latinLnBrk="0" hangingPunct="1">
              <a:lnSpc>
                <a:spcPct val="100000"/>
              </a:lnSpc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77CB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низкая осведомленность как преподавателей, так и студентов о НСК и процедурах НОК</a:t>
            </a:r>
          </a:p>
          <a:p>
            <a:pPr marL="87313" marR="0" lvl="0" indent="-87313" fontAlgn="auto">
              <a:lnSpc>
                <a:spcPct val="100000"/>
              </a:lnSpc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400" b="1" dirty="0">
                <a:solidFill>
                  <a:srgbClr val="177CB5"/>
                </a:solidFill>
              </a:rPr>
              <a:t>разные темпы развития НОК в регионах </a:t>
            </a:r>
          </a:p>
          <a:p>
            <a:pPr marL="87313" indent="-87313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rgbClr val="042B55"/>
                </a:solidFill>
                <a:latin typeface="Calibri"/>
              </a:rPr>
              <a:t>НСК, свидетельство о квалификации, само понятие «квалификация» пока не является брендом для молодежи</a:t>
            </a:r>
          </a:p>
          <a:p>
            <a:pPr marL="87313" marR="0" lvl="0" indent="-87313" fontAlgn="auto">
              <a:lnSpc>
                <a:spcPct val="100000"/>
              </a:lnSpc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400" dirty="0">
                <a:solidFill>
                  <a:srgbClr val="177CB5"/>
                </a:solidFill>
              </a:rPr>
              <a:t>сохраняющееся негативное отношение к процедурам НОК и их итогам со стороны многих   работодателей</a:t>
            </a:r>
          </a:p>
        </p:txBody>
      </p:sp>
    </p:spTree>
    <p:extLst>
      <p:ext uri="{BB962C8B-B14F-4D97-AF65-F5344CB8AC3E}">
        <p14:creationId xmlns:p14="http://schemas.microsoft.com/office/powerpoint/2010/main" val="4254753896"/>
      </p:ext>
    </p:extLst>
  </p:cSld>
  <p:clrMapOvr>
    <a:masterClrMapping/>
  </p:clrMapOvr>
</p:sld>
</file>

<file path=ppt/theme/theme1.xml><?xml version="1.0" encoding="utf-8"?>
<a:theme xmlns:a="http://schemas.openxmlformats.org/drawingml/2006/main" name="2_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12845</TotalTime>
  <Words>1311</Words>
  <Application>Microsoft Macintosh PowerPoint</Application>
  <PresentationFormat>Широкоэкранный</PresentationFormat>
  <Paragraphs>175</Paragraphs>
  <Slides>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Calibri</vt:lpstr>
      <vt:lpstr>Courier New</vt:lpstr>
      <vt:lpstr>Encode Sans Semi Condensed</vt:lpstr>
      <vt:lpstr>InterFace Cyr Lt</vt:lpstr>
      <vt:lpstr>PT Serif</vt:lpstr>
      <vt:lpstr>Wingdings</vt:lpstr>
      <vt:lpstr>2_Тема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Внедрение механизмов учета требований рынка труда к квалификации работников в систему подготовки кадров для наноиндустрии</dc:title>
  <dc:creator>Сергей Ионов</dc:creator>
  <cp:lastModifiedBy>Ольга Крюкова</cp:lastModifiedBy>
  <cp:revision>174</cp:revision>
  <dcterms:created xsi:type="dcterms:W3CDTF">2020-02-07T19:52:22Z</dcterms:created>
  <dcterms:modified xsi:type="dcterms:W3CDTF">2021-10-19T08:24:59Z</dcterms:modified>
</cp:coreProperties>
</file>